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</p:sldIdLst>
  <p:sldSz cy="5143500" cx="9144000"/>
  <p:notesSz cx="6858000" cy="9144000"/>
  <p:embeddedFontLst>
    <p:embeddedFont>
      <p:font typeface="Century Gothic"/>
      <p:regular r:id="rId9"/>
      <p:bold r:id="rId10"/>
      <p:italic r:id="rId11"/>
      <p:boldItalic r:id="rId1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1" Type="http://schemas.openxmlformats.org/officeDocument/2006/relationships/font" Target="fonts/CenturyGothic-italic.fntdata"/><Relationship Id="rId10" Type="http://schemas.openxmlformats.org/officeDocument/2006/relationships/font" Target="fonts/CenturyGothic-bold.fntdata"/><Relationship Id="rId12" Type="http://schemas.openxmlformats.org/officeDocument/2006/relationships/font" Target="fonts/CenturyGothic-boldItalic.fntdata"/><Relationship Id="rId9" Type="http://schemas.openxmlformats.org/officeDocument/2006/relationships/font" Target="fonts/CenturyGothic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3fa5cf14b08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3fa5cf14b0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3fa74833932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3fa74833932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Relationship Id="rId4" Type="http://schemas.openxmlformats.org/officeDocument/2006/relationships/image" Target="../media/image1.png"/><Relationship Id="rId11" Type="http://schemas.openxmlformats.org/officeDocument/2006/relationships/image" Target="../media/image6.png"/><Relationship Id="rId10" Type="http://schemas.openxmlformats.org/officeDocument/2006/relationships/image" Target="../media/image8.png"/><Relationship Id="rId9" Type="http://schemas.openxmlformats.org/officeDocument/2006/relationships/image" Target="../media/image7.png"/><Relationship Id="rId5" Type="http://schemas.openxmlformats.org/officeDocument/2006/relationships/image" Target="../media/image9.png"/><Relationship Id="rId6" Type="http://schemas.openxmlformats.org/officeDocument/2006/relationships/image" Target="../media/image3.png"/><Relationship Id="rId7" Type="http://schemas.openxmlformats.org/officeDocument/2006/relationships/image" Target="../media/image4.png"/><Relationship Id="rId8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Relationship Id="rId4" Type="http://schemas.openxmlformats.org/officeDocument/2006/relationships/image" Target="../media/image1.png"/><Relationship Id="rId11" Type="http://schemas.openxmlformats.org/officeDocument/2006/relationships/image" Target="../media/image6.png"/><Relationship Id="rId10" Type="http://schemas.openxmlformats.org/officeDocument/2006/relationships/image" Target="../media/image8.png"/><Relationship Id="rId9" Type="http://schemas.openxmlformats.org/officeDocument/2006/relationships/image" Target="../media/image7.png"/><Relationship Id="rId5" Type="http://schemas.openxmlformats.org/officeDocument/2006/relationships/image" Target="../media/image9.png"/><Relationship Id="rId6" Type="http://schemas.openxmlformats.org/officeDocument/2006/relationships/image" Target="../media/image3.png"/><Relationship Id="rId7" Type="http://schemas.openxmlformats.org/officeDocument/2006/relationships/image" Target="../media/image4.png"/><Relationship Id="rId8" Type="http://schemas.openxmlformats.org/officeDocument/2006/relationships/image" Target="../media/image5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Relationship Id="rId4" Type="http://schemas.openxmlformats.org/officeDocument/2006/relationships/image" Target="../media/image1.png"/><Relationship Id="rId11" Type="http://schemas.openxmlformats.org/officeDocument/2006/relationships/image" Target="../media/image6.png"/><Relationship Id="rId10" Type="http://schemas.openxmlformats.org/officeDocument/2006/relationships/image" Target="../media/image8.png"/><Relationship Id="rId9" Type="http://schemas.openxmlformats.org/officeDocument/2006/relationships/image" Target="../media/image7.png"/><Relationship Id="rId5" Type="http://schemas.openxmlformats.org/officeDocument/2006/relationships/image" Target="../media/image9.png"/><Relationship Id="rId6" Type="http://schemas.openxmlformats.org/officeDocument/2006/relationships/image" Target="../media/image3.png"/><Relationship Id="rId7" Type="http://schemas.openxmlformats.org/officeDocument/2006/relationships/image" Target="../media/image4.png"/><Relationship Id="rId8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/>
          <p:nvPr/>
        </p:nvSpPr>
        <p:spPr>
          <a:xfrm>
            <a:off x="168250" y="125800"/>
            <a:ext cx="8716500" cy="4893300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3"/>
          <p:cNvSpPr txBox="1"/>
          <p:nvPr/>
        </p:nvSpPr>
        <p:spPr>
          <a:xfrm>
            <a:off x="4045700" y="4024999"/>
            <a:ext cx="1224600" cy="4926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latin typeface="Century Gothic"/>
                <a:ea typeface="Century Gothic"/>
                <a:cs typeface="Century Gothic"/>
                <a:sym typeface="Century Gothic"/>
              </a:rPr>
              <a:t>friction</a:t>
            </a:r>
            <a:endParaRPr sz="20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5549300" y="4017200"/>
            <a:ext cx="1392000" cy="5079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latin typeface="Century Gothic"/>
                <a:ea typeface="Century Gothic"/>
                <a:cs typeface="Century Gothic"/>
                <a:sym typeface="Century Gothic"/>
              </a:rPr>
              <a:t>dowel</a:t>
            </a:r>
            <a:endParaRPr sz="21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7220300" y="4017196"/>
            <a:ext cx="1345500" cy="4770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latin typeface="Century Gothic"/>
                <a:ea typeface="Century Gothic"/>
                <a:cs typeface="Century Gothic"/>
                <a:sym typeface="Century Gothic"/>
              </a:rPr>
              <a:t>purpose</a:t>
            </a:r>
            <a:endParaRPr sz="19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8" name="Google Shape;58;p13"/>
          <p:cNvSpPr txBox="1"/>
          <p:nvPr/>
        </p:nvSpPr>
        <p:spPr>
          <a:xfrm>
            <a:off x="7242950" y="2028808"/>
            <a:ext cx="1300200" cy="4155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latin typeface="Century Gothic"/>
                <a:ea typeface="Century Gothic"/>
                <a:cs typeface="Century Gothic"/>
                <a:sym typeface="Century Gothic"/>
              </a:rPr>
              <a:t>chassis</a:t>
            </a:r>
            <a:endParaRPr sz="15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9" name="Google Shape;59;p13"/>
          <p:cNvSpPr txBox="1"/>
          <p:nvPr/>
        </p:nvSpPr>
        <p:spPr>
          <a:xfrm>
            <a:off x="3936475" y="2027025"/>
            <a:ext cx="1392000" cy="4770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axle</a:t>
            </a:r>
            <a:endParaRPr sz="19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0" name="Google Shape;60;p13"/>
          <p:cNvSpPr txBox="1"/>
          <p:nvPr/>
        </p:nvSpPr>
        <p:spPr>
          <a:xfrm>
            <a:off x="5549300" y="2023425"/>
            <a:ext cx="1445100" cy="4002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Century Gothic"/>
                <a:ea typeface="Century Gothic"/>
                <a:cs typeface="Century Gothic"/>
                <a:sym typeface="Century Gothic"/>
              </a:rPr>
              <a:t>axle holder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pSp>
        <p:nvGrpSpPr>
          <p:cNvPr id="61" name="Google Shape;61;p13"/>
          <p:cNvGrpSpPr/>
          <p:nvPr/>
        </p:nvGrpSpPr>
        <p:grpSpPr>
          <a:xfrm>
            <a:off x="1181892" y="307693"/>
            <a:ext cx="1366754" cy="1302735"/>
            <a:chOff x="305175" y="1898350"/>
            <a:chExt cx="2779649" cy="2649450"/>
          </a:xfrm>
        </p:grpSpPr>
        <p:pic>
          <p:nvPicPr>
            <p:cNvPr id="62" name="Google Shape;62;p13"/>
            <p:cNvPicPr preferRelativeResize="0"/>
            <p:nvPr/>
          </p:nvPicPr>
          <p:blipFill rotWithShape="1">
            <a:blip r:embed="rId3">
              <a:alphaModFix/>
            </a:blip>
            <a:srcRect b="22050" l="36394" r="41732" t="40866"/>
            <a:stretch/>
          </p:blipFill>
          <p:spPr>
            <a:xfrm>
              <a:off x="305175" y="1898350"/>
              <a:ext cx="2779649" cy="2649450"/>
            </a:xfrm>
            <a:prstGeom prst="rect">
              <a:avLst/>
            </a:prstGeom>
            <a:noFill/>
            <a:ln cap="flat" cmpd="sng" w="19050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sp>
          <p:nvSpPr>
            <p:cNvPr id="63" name="Google Shape;63;p13"/>
            <p:cNvSpPr/>
            <p:nvPr/>
          </p:nvSpPr>
          <p:spPr>
            <a:xfrm>
              <a:off x="1344250" y="2893950"/>
              <a:ext cx="745800" cy="731100"/>
            </a:xfrm>
            <a:prstGeom prst="ellipse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64" name="Google Shape;64;p13"/>
          <p:cNvSpPr txBox="1"/>
          <p:nvPr/>
        </p:nvSpPr>
        <p:spPr>
          <a:xfrm>
            <a:off x="3426200" y="256575"/>
            <a:ext cx="5116800" cy="8313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latin typeface="Century Gothic"/>
                <a:ea typeface="Century Gothic"/>
                <a:cs typeface="Century Gothic"/>
                <a:sym typeface="Century Gothic"/>
              </a:rPr>
              <a:t>Year 2 Mechanisms</a:t>
            </a:r>
            <a:endParaRPr b="1" sz="2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latin typeface="Century Gothic"/>
                <a:ea typeface="Century Gothic"/>
                <a:cs typeface="Century Gothic"/>
                <a:sym typeface="Century Gothic"/>
              </a:rPr>
              <a:t> knowledge organiser</a:t>
            </a:r>
            <a:endParaRPr b="1" sz="21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5" name="Google Shape;65;p13"/>
          <p:cNvSpPr txBox="1"/>
          <p:nvPr/>
        </p:nvSpPr>
        <p:spPr>
          <a:xfrm>
            <a:off x="278674" y="4394600"/>
            <a:ext cx="1392000" cy="4926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latin typeface="Century Gothic"/>
                <a:ea typeface="Century Gothic"/>
                <a:cs typeface="Century Gothic"/>
                <a:sym typeface="Century Gothic"/>
              </a:rPr>
              <a:t>slider</a:t>
            </a:r>
            <a:endParaRPr sz="20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66" name="Google Shape;66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688823">
            <a:off x="2263334" y="3427374"/>
            <a:ext cx="771431" cy="734452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 rot="-1688823">
            <a:off x="2419785" y="3117691"/>
            <a:ext cx="771431" cy="734452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13"/>
          <p:cNvSpPr/>
          <p:nvPr/>
        </p:nvSpPr>
        <p:spPr>
          <a:xfrm>
            <a:off x="471168" y="3799271"/>
            <a:ext cx="1067100" cy="3834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000000"/>
          </a:solidFill>
          <a:ln cap="flat" cmpd="sng" w="9525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" name="Google Shape;69;p13"/>
          <p:cNvSpPr/>
          <p:nvPr/>
        </p:nvSpPr>
        <p:spPr>
          <a:xfrm rot="10800000">
            <a:off x="411082" y="3351080"/>
            <a:ext cx="1067100" cy="3834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000000"/>
          </a:solidFill>
          <a:ln cap="flat" cmpd="sng" w="9525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" name="Google Shape;70;p13"/>
          <p:cNvSpPr txBox="1"/>
          <p:nvPr/>
        </p:nvSpPr>
        <p:spPr>
          <a:xfrm>
            <a:off x="2031274" y="4394600"/>
            <a:ext cx="1392000" cy="4926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latin typeface="Century Gothic"/>
                <a:ea typeface="Century Gothic"/>
                <a:cs typeface="Century Gothic"/>
                <a:sym typeface="Century Gothic"/>
              </a:rPr>
              <a:t>lever</a:t>
            </a:r>
            <a:endParaRPr sz="20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71" name="Google Shape;71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77319" y="1748624"/>
            <a:ext cx="3366749" cy="3176598"/>
          </a:xfrm>
          <a:prstGeom prst="rect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72" name="Google Shape;72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227025" y="2889000"/>
            <a:ext cx="1332050" cy="110815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73" name="Google Shape;73;p1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210681" y="1142555"/>
            <a:ext cx="955600" cy="815077"/>
          </a:xfrm>
          <a:prstGeom prst="rect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74" name="Google Shape;74;p13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744280" y="1134025"/>
            <a:ext cx="955585" cy="831300"/>
          </a:xfrm>
          <a:prstGeom prst="rect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75" name="Google Shape;75;p13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7215221" y="1201300"/>
            <a:ext cx="1294049" cy="597730"/>
          </a:xfrm>
          <a:prstGeom prst="rect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76" name="Google Shape;76;p13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4045702" y="3013653"/>
            <a:ext cx="1224600" cy="972197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77" name="Google Shape;77;p13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5549300" y="2883196"/>
            <a:ext cx="1392000" cy="1105104"/>
          </a:xfrm>
          <a:prstGeom prst="rect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2CC"/>
        </a:solidFill>
      </p:bgPr>
    </p:bg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4"/>
          <p:cNvSpPr/>
          <p:nvPr/>
        </p:nvSpPr>
        <p:spPr>
          <a:xfrm>
            <a:off x="168250" y="125800"/>
            <a:ext cx="8716500" cy="4893300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3" name="Google Shape;83;p14"/>
          <p:cNvSpPr txBox="1"/>
          <p:nvPr/>
        </p:nvSpPr>
        <p:spPr>
          <a:xfrm>
            <a:off x="4045700" y="4024999"/>
            <a:ext cx="1224600" cy="4926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latin typeface="Century Gothic"/>
                <a:ea typeface="Century Gothic"/>
                <a:cs typeface="Century Gothic"/>
                <a:sym typeface="Century Gothic"/>
              </a:rPr>
              <a:t>friction</a:t>
            </a:r>
            <a:endParaRPr sz="20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4" name="Google Shape;84;p14"/>
          <p:cNvSpPr txBox="1"/>
          <p:nvPr/>
        </p:nvSpPr>
        <p:spPr>
          <a:xfrm>
            <a:off x="5549300" y="4017200"/>
            <a:ext cx="1392000" cy="5079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latin typeface="Century Gothic"/>
                <a:ea typeface="Century Gothic"/>
                <a:cs typeface="Century Gothic"/>
                <a:sym typeface="Century Gothic"/>
              </a:rPr>
              <a:t>dowel</a:t>
            </a:r>
            <a:endParaRPr sz="21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5" name="Google Shape;85;p14"/>
          <p:cNvSpPr txBox="1"/>
          <p:nvPr/>
        </p:nvSpPr>
        <p:spPr>
          <a:xfrm>
            <a:off x="7220300" y="4017196"/>
            <a:ext cx="1345500" cy="4770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latin typeface="Century Gothic"/>
                <a:ea typeface="Century Gothic"/>
                <a:cs typeface="Century Gothic"/>
                <a:sym typeface="Century Gothic"/>
              </a:rPr>
              <a:t>purpose</a:t>
            </a:r>
            <a:endParaRPr sz="19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6" name="Google Shape;86;p14"/>
          <p:cNvSpPr txBox="1"/>
          <p:nvPr/>
        </p:nvSpPr>
        <p:spPr>
          <a:xfrm>
            <a:off x="7242950" y="2028808"/>
            <a:ext cx="1300200" cy="4155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latin typeface="Century Gothic"/>
                <a:ea typeface="Century Gothic"/>
                <a:cs typeface="Century Gothic"/>
                <a:sym typeface="Century Gothic"/>
              </a:rPr>
              <a:t>chassis</a:t>
            </a:r>
            <a:endParaRPr sz="15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7" name="Google Shape;87;p14"/>
          <p:cNvSpPr txBox="1"/>
          <p:nvPr/>
        </p:nvSpPr>
        <p:spPr>
          <a:xfrm>
            <a:off x="3936475" y="2027025"/>
            <a:ext cx="1392000" cy="4770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axle</a:t>
            </a:r>
            <a:endParaRPr sz="19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8" name="Google Shape;88;p14"/>
          <p:cNvSpPr txBox="1"/>
          <p:nvPr/>
        </p:nvSpPr>
        <p:spPr>
          <a:xfrm>
            <a:off x="5549300" y="2023425"/>
            <a:ext cx="1445100" cy="4002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Century Gothic"/>
                <a:ea typeface="Century Gothic"/>
                <a:cs typeface="Century Gothic"/>
                <a:sym typeface="Century Gothic"/>
              </a:rPr>
              <a:t>axle holder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pSp>
        <p:nvGrpSpPr>
          <p:cNvPr id="89" name="Google Shape;89;p14"/>
          <p:cNvGrpSpPr/>
          <p:nvPr/>
        </p:nvGrpSpPr>
        <p:grpSpPr>
          <a:xfrm>
            <a:off x="1181892" y="307693"/>
            <a:ext cx="1366754" cy="1302735"/>
            <a:chOff x="305175" y="1898350"/>
            <a:chExt cx="2779649" cy="2649450"/>
          </a:xfrm>
        </p:grpSpPr>
        <p:pic>
          <p:nvPicPr>
            <p:cNvPr id="90" name="Google Shape;90;p14"/>
            <p:cNvPicPr preferRelativeResize="0"/>
            <p:nvPr/>
          </p:nvPicPr>
          <p:blipFill rotWithShape="1">
            <a:blip r:embed="rId3">
              <a:alphaModFix/>
            </a:blip>
            <a:srcRect b="22050" l="36394" r="41732" t="40866"/>
            <a:stretch/>
          </p:blipFill>
          <p:spPr>
            <a:xfrm>
              <a:off x="305175" y="1898350"/>
              <a:ext cx="2779649" cy="2649450"/>
            </a:xfrm>
            <a:prstGeom prst="rect">
              <a:avLst/>
            </a:prstGeom>
            <a:noFill/>
            <a:ln cap="flat" cmpd="sng" w="19050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sp>
          <p:nvSpPr>
            <p:cNvPr id="91" name="Google Shape;91;p14"/>
            <p:cNvSpPr/>
            <p:nvPr/>
          </p:nvSpPr>
          <p:spPr>
            <a:xfrm>
              <a:off x="1344250" y="2893950"/>
              <a:ext cx="745800" cy="731100"/>
            </a:xfrm>
            <a:prstGeom prst="ellipse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92" name="Google Shape;92;p14"/>
          <p:cNvSpPr txBox="1"/>
          <p:nvPr/>
        </p:nvSpPr>
        <p:spPr>
          <a:xfrm>
            <a:off x="3426200" y="256575"/>
            <a:ext cx="5116800" cy="8313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latin typeface="Century Gothic"/>
                <a:ea typeface="Century Gothic"/>
                <a:cs typeface="Century Gothic"/>
                <a:sym typeface="Century Gothic"/>
              </a:rPr>
              <a:t>Year 2 Mechanisms</a:t>
            </a:r>
            <a:endParaRPr b="1" sz="2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latin typeface="Century Gothic"/>
                <a:ea typeface="Century Gothic"/>
                <a:cs typeface="Century Gothic"/>
                <a:sym typeface="Century Gothic"/>
              </a:rPr>
              <a:t> knowledge organiser</a:t>
            </a:r>
            <a:endParaRPr b="1" sz="21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3" name="Google Shape;93;p14"/>
          <p:cNvSpPr txBox="1"/>
          <p:nvPr/>
        </p:nvSpPr>
        <p:spPr>
          <a:xfrm>
            <a:off x="278674" y="4394600"/>
            <a:ext cx="1392000" cy="4926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latin typeface="Century Gothic"/>
                <a:ea typeface="Century Gothic"/>
                <a:cs typeface="Century Gothic"/>
                <a:sym typeface="Century Gothic"/>
              </a:rPr>
              <a:t>slider</a:t>
            </a:r>
            <a:endParaRPr sz="20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94" name="Google Shape;94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688823">
            <a:off x="2263334" y="3427374"/>
            <a:ext cx="771431" cy="734452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 rot="-1688823">
            <a:off x="2419785" y="3117691"/>
            <a:ext cx="771431" cy="734452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14"/>
          <p:cNvSpPr/>
          <p:nvPr/>
        </p:nvSpPr>
        <p:spPr>
          <a:xfrm>
            <a:off x="471168" y="3799271"/>
            <a:ext cx="1067100" cy="3834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000000"/>
          </a:solidFill>
          <a:ln cap="flat" cmpd="sng" w="9525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14"/>
          <p:cNvSpPr/>
          <p:nvPr/>
        </p:nvSpPr>
        <p:spPr>
          <a:xfrm rot="10800000">
            <a:off x="411082" y="3351080"/>
            <a:ext cx="1067100" cy="3834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000000"/>
          </a:solidFill>
          <a:ln cap="flat" cmpd="sng" w="9525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14"/>
          <p:cNvSpPr txBox="1"/>
          <p:nvPr/>
        </p:nvSpPr>
        <p:spPr>
          <a:xfrm>
            <a:off x="2031274" y="4394600"/>
            <a:ext cx="1392000" cy="4926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latin typeface="Century Gothic"/>
                <a:ea typeface="Century Gothic"/>
                <a:cs typeface="Century Gothic"/>
                <a:sym typeface="Century Gothic"/>
              </a:rPr>
              <a:t>lever</a:t>
            </a:r>
            <a:endParaRPr sz="20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99" name="Google Shape;99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77319" y="1748624"/>
            <a:ext cx="3366749" cy="3176598"/>
          </a:xfrm>
          <a:prstGeom prst="rect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00" name="Google Shape;100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227025" y="2889000"/>
            <a:ext cx="1332050" cy="110815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01" name="Google Shape;101;p1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210681" y="1142555"/>
            <a:ext cx="955600" cy="815077"/>
          </a:xfrm>
          <a:prstGeom prst="rect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02" name="Google Shape;102;p14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744280" y="1134025"/>
            <a:ext cx="955585" cy="831300"/>
          </a:xfrm>
          <a:prstGeom prst="rect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03" name="Google Shape;103;p14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7215221" y="1201300"/>
            <a:ext cx="1294049" cy="597730"/>
          </a:xfrm>
          <a:prstGeom prst="rect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04" name="Google Shape;104;p14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4045702" y="3013653"/>
            <a:ext cx="1224600" cy="972197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05" name="Google Shape;105;p14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5549300" y="2883196"/>
            <a:ext cx="1392000" cy="1105104"/>
          </a:xfrm>
          <a:prstGeom prst="rect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5"/>
          <p:cNvSpPr/>
          <p:nvPr/>
        </p:nvSpPr>
        <p:spPr>
          <a:xfrm>
            <a:off x="168250" y="125800"/>
            <a:ext cx="8716500" cy="4893300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15"/>
          <p:cNvSpPr txBox="1"/>
          <p:nvPr/>
        </p:nvSpPr>
        <p:spPr>
          <a:xfrm>
            <a:off x="4045700" y="4024999"/>
            <a:ext cx="1224600" cy="4926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latin typeface="Century Gothic"/>
                <a:ea typeface="Century Gothic"/>
                <a:cs typeface="Century Gothic"/>
                <a:sym typeface="Century Gothic"/>
              </a:rPr>
              <a:t>friction</a:t>
            </a:r>
            <a:endParaRPr sz="20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2" name="Google Shape;112;p15"/>
          <p:cNvSpPr txBox="1"/>
          <p:nvPr/>
        </p:nvSpPr>
        <p:spPr>
          <a:xfrm>
            <a:off x="5549300" y="4017200"/>
            <a:ext cx="1392000" cy="5079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>
                <a:latin typeface="Century Gothic"/>
                <a:ea typeface="Century Gothic"/>
                <a:cs typeface="Century Gothic"/>
                <a:sym typeface="Century Gothic"/>
              </a:rPr>
              <a:t>dowel</a:t>
            </a:r>
            <a:endParaRPr sz="21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3" name="Google Shape;113;p15"/>
          <p:cNvSpPr txBox="1"/>
          <p:nvPr/>
        </p:nvSpPr>
        <p:spPr>
          <a:xfrm>
            <a:off x="7220300" y="4017196"/>
            <a:ext cx="1345500" cy="4770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latin typeface="Century Gothic"/>
                <a:ea typeface="Century Gothic"/>
                <a:cs typeface="Century Gothic"/>
                <a:sym typeface="Century Gothic"/>
              </a:rPr>
              <a:t>purpose</a:t>
            </a:r>
            <a:endParaRPr sz="19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4" name="Google Shape;114;p15"/>
          <p:cNvSpPr txBox="1"/>
          <p:nvPr/>
        </p:nvSpPr>
        <p:spPr>
          <a:xfrm>
            <a:off x="7242950" y="2028808"/>
            <a:ext cx="1300200" cy="4155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latin typeface="Century Gothic"/>
                <a:ea typeface="Century Gothic"/>
                <a:cs typeface="Century Gothic"/>
                <a:sym typeface="Century Gothic"/>
              </a:rPr>
              <a:t>chassis</a:t>
            </a:r>
            <a:endParaRPr sz="15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5" name="Google Shape;115;p15"/>
          <p:cNvSpPr txBox="1"/>
          <p:nvPr/>
        </p:nvSpPr>
        <p:spPr>
          <a:xfrm>
            <a:off x="3936475" y="2027025"/>
            <a:ext cx="1392000" cy="4770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axle</a:t>
            </a:r>
            <a:endParaRPr sz="19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6" name="Google Shape;116;p15"/>
          <p:cNvSpPr txBox="1"/>
          <p:nvPr/>
        </p:nvSpPr>
        <p:spPr>
          <a:xfrm>
            <a:off x="5549300" y="2023425"/>
            <a:ext cx="1445100" cy="4002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Century Gothic"/>
                <a:ea typeface="Century Gothic"/>
                <a:cs typeface="Century Gothic"/>
                <a:sym typeface="Century Gothic"/>
              </a:rPr>
              <a:t>axle holder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pSp>
        <p:nvGrpSpPr>
          <p:cNvPr id="117" name="Google Shape;117;p15"/>
          <p:cNvGrpSpPr/>
          <p:nvPr/>
        </p:nvGrpSpPr>
        <p:grpSpPr>
          <a:xfrm>
            <a:off x="1181892" y="307693"/>
            <a:ext cx="1366754" cy="1302735"/>
            <a:chOff x="305175" y="1898350"/>
            <a:chExt cx="2779649" cy="2649450"/>
          </a:xfrm>
        </p:grpSpPr>
        <p:pic>
          <p:nvPicPr>
            <p:cNvPr id="118" name="Google Shape;118;p15"/>
            <p:cNvPicPr preferRelativeResize="0"/>
            <p:nvPr/>
          </p:nvPicPr>
          <p:blipFill rotWithShape="1">
            <a:blip r:embed="rId3">
              <a:alphaModFix/>
            </a:blip>
            <a:srcRect b="22050" l="36394" r="41732" t="40866"/>
            <a:stretch/>
          </p:blipFill>
          <p:spPr>
            <a:xfrm>
              <a:off x="305175" y="1898350"/>
              <a:ext cx="2779649" cy="2649450"/>
            </a:xfrm>
            <a:prstGeom prst="rect">
              <a:avLst/>
            </a:prstGeom>
            <a:noFill/>
            <a:ln cap="flat" cmpd="sng" w="19050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</p:pic>
        <p:sp>
          <p:nvSpPr>
            <p:cNvPr id="119" name="Google Shape;119;p15"/>
            <p:cNvSpPr/>
            <p:nvPr/>
          </p:nvSpPr>
          <p:spPr>
            <a:xfrm>
              <a:off x="1344250" y="2893950"/>
              <a:ext cx="745800" cy="731100"/>
            </a:xfrm>
            <a:prstGeom prst="ellipse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120" name="Google Shape;120;p15"/>
          <p:cNvSpPr txBox="1"/>
          <p:nvPr/>
        </p:nvSpPr>
        <p:spPr>
          <a:xfrm>
            <a:off x="3426200" y="256575"/>
            <a:ext cx="5116800" cy="8313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latin typeface="Century Gothic"/>
                <a:ea typeface="Century Gothic"/>
                <a:cs typeface="Century Gothic"/>
                <a:sym typeface="Century Gothic"/>
              </a:rPr>
              <a:t>Year 2 Mechanisms</a:t>
            </a:r>
            <a:endParaRPr b="1" sz="21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100">
                <a:latin typeface="Century Gothic"/>
                <a:ea typeface="Century Gothic"/>
                <a:cs typeface="Century Gothic"/>
                <a:sym typeface="Century Gothic"/>
              </a:rPr>
              <a:t> knowledge organiser</a:t>
            </a:r>
            <a:endParaRPr b="1" sz="21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21" name="Google Shape;121;p15"/>
          <p:cNvSpPr txBox="1"/>
          <p:nvPr/>
        </p:nvSpPr>
        <p:spPr>
          <a:xfrm>
            <a:off x="278674" y="4394600"/>
            <a:ext cx="1392000" cy="4926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latin typeface="Century Gothic"/>
                <a:ea typeface="Century Gothic"/>
                <a:cs typeface="Century Gothic"/>
                <a:sym typeface="Century Gothic"/>
              </a:rPr>
              <a:t>slider</a:t>
            </a:r>
            <a:endParaRPr sz="20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22" name="Google Shape;122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1688823">
            <a:off x="2263334" y="3427374"/>
            <a:ext cx="771431" cy="7344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 rot="-1688823">
            <a:off x="2419785" y="3117691"/>
            <a:ext cx="771431" cy="734452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15"/>
          <p:cNvSpPr/>
          <p:nvPr/>
        </p:nvSpPr>
        <p:spPr>
          <a:xfrm>
            <a:off x="471168" y="3799271"/>
            <a:ext cx="1067100" cy="3834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000000"/>
          </a:solidFill>
          <a:ln cap="flat" cmpd="sng" w="9525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" name="Google Shape;125;p15"/>
          <p:cNvSpPr/>
          <p:nvPr/>
        </p:nvSpPr>
        <p:spPr>
          <a:xfrm rot="10800000">
            <a:off x="411082" y="3351080"/>
            <a:ext cx="1067100" cy="3834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000000"/>
          </a:solidFill>
          <a:ln cap="flat" cmpd="sng" w="9525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" name="Google Shape;126;p15"/>
          <p:cNvSpPr txBox="1"/>
          <p:nvPr/>
        </p:nvSpPr>
        <p:spPr>
          <a:xfrm>
            <a:off x="2031274" y="4394600"/>
            <a:ext cx="1392000" cy="4926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latin typeface="Century Gothic"/>
                <a:ea typeface="Century Gothic"/>
                <a:cs typeface="Century Gothic"/>
                <a:sym typeface="Century Gothic"/>
              </a:rPr>
              <a:t>lever</a:t>
            </a:r>
            <a:endParaRPr sz="200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27" name="Google Shape;127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77319" y="1748624"/>
            <a:ext cx="3366749" cy="3176598"/>
          </a:xfrm>
          <a:prstGeom prst="rect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28" name="Google Shape;128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227025" y="2889000"/>
            <a:ext cx="1332050" cy="110815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29" name="Google Shape;129;p1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210681" y="1142555"/>
            <a:ext cx="955600" cy="815077"/>
          </a:xfrm>
          <a:prstGeom prst="rect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30" name="Google Shape;130;p15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744280" y="1134025"/>
            <a:ext cx="955585" cy="831300"/>
          </a:xfrm>
          <a:prstGeom prst="rect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31" name="Google Shape;131;p15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7215221" y="1201300"/>
            <a:ext cx="1294049" cy="597730"/>
          </a:xfrm>
          <a:prstGeom prst="rect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32" name="Google Shape;132;p15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4045702" y="3013653"/>
            <a:ext cx="1224600" cy="972197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33" name="Google Shape;133;p15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5549300" y="2883196"/>
            <a:ext cx="1392000" cy="1105104"/>
          </a:xfrm>
          <a:prstGeom prst="rect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