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</p:sldIdLst>
  <p:sldSz cy="5143500" cx="9144000"/>
  <p:notesSz cx="6858000" cy="9144000"/>
  <p:embeddedFontLst>
    <p:embeddedFont>
      <p:font typeface="Century Gothic"/>
      <p:regular r:id="rId8"/>
      <p:bold r:id="rId9"/>
      <p:italic r:id="rId10"/>
      <p:boldItalic r:id="rId1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12" roundtripDataSignature="AMtx7mjJQPcU5iYvvZtqTk9f13seQeIRQ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0A05426E-B630-433D-A6AA-33A27054BBB6}">
  <a:tblStyle styleId="{0A05426E-B630-433D-A6AA-33A27054BBB6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11" Type="http://schemas.openxmlformats.org/officeDocument/2006/relationships/font" Target="fonts/CenturyGothic-boldItalic.fntdata"/><Relationship Id="rId10" Type="http://schemas.openxmlformats.org/officeDocument/2006/relationships/font" Target="fonts/CenturyGothic-italic.fntdata"/><Relationship Id="rId12" Type="http://customschemas.google.com/relationships/presentationmetadata" Target="metadata"/><Relationship Id="rId9" Type="http://schemas.openxmlformats.org/officeDocument/2006/relationships/font" Target="fonts/CenturyGothic-bold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font" Target="fonts/CenturyGothic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" name="Google Shape;4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" name="Google Shape;15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6" name="Google Shape;16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" name="Google Shape;19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0" name="Google Shape;20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1" name="Google Shape;21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4" name="Google Shape;24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27" name="Google Shape;27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1" name="Google Shape;31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5" name="Google Shape;35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6" name="Google Shape;36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7" name="Google Shape;37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www.google.com/search?safe=active&amp;sca_esv=3417c9dc8c4b50ab&amp;sca_upv=1&amp;rlz=1C1CHHM_en-GBGB922GB922&amp;q=withstand&amp;si=ACC90nytWkp8tIhRuqKAL6XWXX-N13NumYaozquxwYeaATxv4tlxJtfCSdcoijOgNFxkJNZyOarEZIlmiyoxmM0YC1oRAORFi7rUnbTI0kOlXwVwJtDCZ3c%3D&amp;expnd=1&amp;sa=X&amp;ved=2ahUKEwizh6PC0Y-HAxXUgf0HHeBRASIQyecJegQIRRAO" TargetMode="External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3.png"/><Relationship Id="rId7" Type="http://schemas.openxmlformats.org/officeDocument/2006/relationships/image" Target="../media/image4.png"/><Relationship Id="rId8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"/>
          <p:cNvSpPr txBox="1"/>
          <p:nvPr/>
        </p:nvSpPr>
        <p:spPr>
          <a:xfrm>
            <a:off x="356260" y="97275"/>
            <a:ext cx="8538358" cy="453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Year 4 DT – Autumn 1  Shell Structures  </a:t>
            </a:r>
            <a:endParaRPr b="1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" name="Google Shape;52;p1"/>
          <p:cNvSpPr/>
          <p:nvPr/>
        </p:nvSpPr>
        <p:spPr>
          <a:xfrm>
            <a:off x="5790825" y="4709875"/>
            <a:ext cx="11889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window</a:t>
            </a:r>
            <a:endParaRPr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" name="Google Shape;53;p1"/>
          <p:cNvSpPr/>
          <p:nvPr/>
        </p:nvSpPr>
        <p:spPr>
          <a:xfrm>
            <a:off x="7407524" y="4709925"/>
            <a:ext cx="14871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presentation</a:t>
            </a:r>
            <a:endParaRPr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" name="Google Shape;54;p1"/>
          <p:cNvSpPr/>
          <p:nvPr/>
        </p:nvSpPr>
        <p:spPr>
          <a:xfrm>
            <a:off x="176251" y="788132"/>
            <a:ext cx="3210000" cy="461700"/>
          </a:xfrm>
          <a:prstGeom prst="rect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GB" sz="2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Designer  </a:t>
            </a:r>
            <a:endParaRPr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" name="Google Shape;55;p1"/>
          <p:cNvSpPr/>
          <p:nvPr/>
        </p:nvSpPr>
        <p:spPr>
          <a:xfrm>
            <a:off x="4176575" y="4709875"/>
            <a:ext cx="12666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biscuit box</a:t>
            </a:r>
            <a:endParaRPr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" name="Google Shape;56;p1"/>
          <p:cNvSpPr/>
          <p:nvPr/>
        </p:nvSpPr>
        <p:spPr>
          <a:xfrm>
            <a:off x="5063797" y="643536"/>
            <a:ext cx="33375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Key Vocabulary </a:t>
            </a:r>
            <a:endParaRPr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aphicFrame>
        <p:nvGraphicFramePr>
          <p:cNvPr id="57" name="Google Shape;57;p1"/>
          <p:cNvGraphicFramePr/>
          <p:nvPr/>
        </p:nvGraphicFramePr>
        <p:xfrm>
          <a:off x="3800600" y="1075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{0A05426E-B630-433D-A6AA-33A27054BBB6}</a:tableStyleId>
              </a:tblPr>
              <a:tblGrid>
                <a:gridCol w="1539400"/>
                <a:gridCol w="3629950"/>
              </a:tblGrid>
              <a:tr h="100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net</a:t>
                      </a:r>
                      <a:endParaRPr sz="1100" u="none" cap="none" strike="noStrik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40C28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 term used to describe what a 3D shape would look like if it was opened out and laid flat</a:t>
                      </a:r>
                      <a:endParaRPr sz="1100" u="none" cap="none" strike="noStrik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durable</a:t>
                      </a:r>
                      <a:endParaRPr sz="1100" u="none" cap="none" strike="noStrik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202124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able to </a:t>
                      </a: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uFill>
                            <a:noFill/>
                          </a:uFill>
                          <a:latin typeface="Comic Sans MS"/>
                          <a:ea typeface="Comic Sans MS"/>
                          <a:cs typeface="Comic Sans MS"/>
                          <a:sym typeface="Comic Sans MS"/>
                          <a:hlinkClick r:id="rId3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withstand</a:t>
                      </a: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-GB" sz="1100" u="none" cap="none" strike="noStrike">
                          <a:solidFill>
                            <a:srgbClr val="202124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wear, pressure, or damage; hard-wearing</a:t>
                      </a:r>
                      <a:endParaRPr sz="1100" u="none" cap="none" strike="noStrik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9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laminated</a:t>
                      </a:r>
                      <a:endParaRPr sz="1100" u="none" cap="none" strike="noStrik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40C28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composed of layers of firmly united material</a:t>
                      </a:r>
                      <a:endParaRPr sz="1100" u="none" cap="none" strike="noStrik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corrugated</a:t>
                      </a:r>
                      <a:endParaRPr sz="1100" u="none" cap="none" strike="noStrik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40C28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molded into tight ridges and valleys</a:t>
                      </a:r>
                      <a:endParaRPr sz="1100" u="none" cap="none" strike="noStrik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06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manufacture</a:t>
                      </a:r>
                      <a:endParaRPr sz="1100" u="none" cap="none" strike="noStrik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40C28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making of goods or wares by manual labor or by machinery, especially on a large scale</a:t>
                      </a:r>
                      <a:endParaRPr sz="1100" u="none" cap="none" strike="noStrik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58" name="Google Shape;58;p1"/>
          <p:cNvSpPr txBox="1"/>
          <p:nvPr/>
        </p:nvSpPr>
        <p:spPr>
          <a:xfrm>
            <a:off x="166975" y="1437938"/>
            <a:ext cx="3210000" cy="16392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1"/>
          <p:cNvSpPr txBox="1"/>
          <p:nvPr/>
        </p:nvSpPr>
        <p:spPr>
          <a:xfrm>
            <a:off x="192475" y="3238750"/>
            <a:ext cx="3159000" cy="16791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0" name="Google Shape;60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829838" y="3531204"/>
            <a:ext cx="1188900" cy="108740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61" name="Google Shape;61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16199" y="3531211"/>
            <a:ext cx="1387356" cy="108740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62" name="Google Shape;62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225550" y="3704313"/>
            <a:ext cx="1714025" cy="74120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63" name="Google Shape;63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56250" y="1498135"/>
            <a:ext cx="1560150" cy="1518850"/>
          </a:xfrm>
          <a:prstGeom prst="rect">
            <a:avLst/>
          </a:prstGeom>
          <a:noFill/>
          <a:ln cap="flat" cmpd="sng" w="38100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64" name="Google Shape;64;p1"/>
          <p:cNvSpPr txBox="1"/>
          <p:nvPr/>
        </p:nvSpPr>
        <p:spPr>
          <a:xfrm>
            <a:off x="271975" y="3531200"/>
            <a:ext cx="30000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000">
                <a:solidFill>
                  <a:srgbClr val="111111"/>
                </a:solidFill>
                <a:highlight>
                  <a:schemeClr val="lt1"/>
                </a:highlight>
                <a:latin typeface="Century Gothic"/>
                <a:ea typeface="Century Gothic"/>
                <a:cs typeface="Century Gothic"/>
                <a:sym typeface="Century Gothic"/>
              </a:rPr>
              <a:t>Ruben Rausing</a:t>
            </a:r>
            <a:endParaRPr/>
          </a:p>
        </p:txBody>
      </p:sp>
      <p:pic>
        <p:nvPicPr>
          <p:cNvPr id="65" name="Google Shape;65;p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2414900" y="1621875"/>
            <a:ext cx="604825" cy="1244825"/>
          </a:xfrm>
          <a:prstGeom prst="rect">
            <a:avLst/>
          </a:prstGeom>
          <a:noFill/>
          <a:ln cap="flat" cmpd="sng" w="38100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