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Lst>
  <p:sldSz cy="5143500" cx="9144000"/>
  <p:notesSz cx="6858000" cy="9144000"/>
  <p:embeddedFontLst>
    <p:embeddedFont>
      <p:font typeface="Roboto"/>
      <p:regular r:id="rId30"/>
      <p:bold r:id="rId31"/>
      <p:italic r:id="rId32"/>
      <p:boldItalic r:id="rId33"/>
    </p:embeddedFont>
    <p:embeddedFont>
      <p:font typeface="Montserrat"/>
      <p:regular r:id="rId34"/>
      <p:bold r:id="rId35"/>
      <p:italic r:id="rId36"/>
      <p:boldItalic r:id="rId37"/>
    </p:embeddedFont>
    <p:embeddedFont>
      <p:font typeface="Comfortaa"/>
      <p:regular r:id="rId38"/>
      <p:bold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4F4A1AA-94F3-4897-8614-FEEF20589FB1}">
  <a:tblStyle styleId="{64F4A1AA-94F3-4897-8614-FEEF20589FB1}"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Roboto-bold.fntdata"/><Relationship Id="rId30" Type="http://schemas.openxmlformats.org/officeDocument/2006/relationships/font" Target="fonts/Roboto-regular.fntdata"/><Relationship Id="rId33" Type="http://schemas.openxmlformats.org/officeDocument/2006/relationships/font" Target="fonts/Roboto-boldItalic.fntdata"/><Relationship Id="rId32" Type="http://schemas.openxmlformats.org/officeDocument/2006/relationships/font" Target="fonts/Roboto-italic.fntdata"/><Relationship Id="rId35" Type="http://schemas.openxmlformats.org/officeDocument/2006/relationships/font" Target="fonts/Montserrat-bold.fntdata"/><Relationship Id="rId34" Type="http://schemas.openxmlformats.org/officeDocument/2006/relationships/font" Target="fonts/Montserrat-regular.fntdata"/><Relationship Id="rId37" Type="http://schemas.openxmlformats.org/officeDocument/2006/relationships/font" Target="fonts/Montserrat-boldItalic.fntdata"/><Relationship Id="rId36" Type="http://schemas.openxmlformats.org/officeDocument/2006/relationships/font" Target="fonts/Montserrat-italic.fntdata"/><Relationship Id="rId39" Type="http://schemas.openxmlformats.org/officeDocument/2006/relationships/font" Target="fonts/Comfortaa-bold.fntdata"/><Relationship Id="rId38" Type="http://schemas.openxmlformats.org/officeDocument/2006/relationships/font" Target="fonts/Comfortaa-regular.fntdata"/><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14eafb37b56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14eafb37b56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1eb1fbf0e47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1eb1fbf0e47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14eafb37b5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14eafb37b5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1eb1fbf0e47_0_9:notes"/>
          <p:cNvSpPr/>
          <p:nvPr>
            <p:ph idx="2" type="sldImg"/>
          </p:nvPr>
        </p:nvSpPr>
        <p:spPr>
          <a:xfrm>
            <a:off x="425426" y="1143550"/>
            <a:ext cx="6007200" cy="30858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 name="Google Shape;91;g1eb1fbf0e47_0_9:notes"/>
          <p:cNvSpPr txBox="1"/>
          <p:nvPr>
            <p:ph idx="1" type="body"/>
          </p:nvPr>
        </p:nvSpPr>
        <p:spPr>
          <a:xfrm>
            <a:off x="685800" y="4400556"/>
            <a:ext cx="5486400" cy="36003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
              <a:t>Ask the children to put their hands up.</a:t>
            </a:r>
            <a:endParaRPr/>
          </a:p>
        </p:txBody>
      </p:sp>
      <p:sp>
        <p:nvSpPr>
          <p:cNvPr id="92" name="Google Shape;92;g1eb1fbf0e47_0_9:notes"/>
          <p:cNvSpPr txBox="1"/>
          <p:nvPr>
            <p:ph idx="12" type="sldNum"/>
          </p:nvPr>
        </p:nvSpPr>
        <p:spPr>
          <a:xfrm>
            <a:off x="3884613" y="8685225"/>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1eb1fbf0e47_0_143:notes"/>
          <p:cNvSpPr/>
          <p:nvPr>
            <p:ph idx="2" type="sldImg"/>
          </p:nvPr>
        </p:nvSpPr>
        <p:spPr>
          <a:xfrm>
            <a:off x="383843" y="630924"/>
            <a:ext cx="6141600" cy="3154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7" name="Google Shape;107;g1eb1fbf0e47_0_143:notes"/>
          <p:cNvSpPr txBox="1"/>
          <p:nvPr>
            <p:ph idx="1" type="body"/>
          </p:nvPr>
        </p:nvSpPr>
        <p:spPr>
          <a:xfrm>
            <a:off x="685800" y="4400556"/>
            <a:ext cx="5486400" cy="3600300"/>
          </a:xfrm>
          <a:prstGeom prst="rect">
            <a:avLst/>
          </a:prstGeom>
          <a:noFill/>
          <a:ln>
            <a:noFill/>
          </a:ln>
        </p:spPr>
        <p:txBody>
          <a:bodyPr anchorCtr="0" anchor="t" bIns="45700" lIns="91425" spcFirstLastPara="1" rIns="91425" wrap="square" tIns="45700">
            <a:noAutofit/>
          </a:bodyPr>
          <a:lstStyle/>
          <a:p>
            <a:pPr indent="0" lvl="0" marL="139700" rtl="0" algn="l">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Here is some pictures to help give you a few ideas.</a:t>
            </a:r>
            <a:endParaRPr/>
          </a:p>
          <a:p>
            <a:pPr indent="0" lvl="0" marL="139700" rtl="0" algn="l">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 </a:t>
            </a:r>
            <a:endParaRPr/>
          </a:p>
          <a:p>
            <a:pPr indent="0" lvl="0" marL="139700" rtl="0" algn="l">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You might like to play games online, look at photos online that people in your family or your friends have shared, listen to your favourite music or you might like to search for some you favourite celebs.</a:t>
            </a:r>
            <a:endParaRPr/>
          </a:p>
          <a:p>
            <a:pPr indent="0" lvl="0" marL="139700" rtl="0" algn="l">
              <a:spcBef>
                <a:spcPts val="0"/>
              </a:spcBef>
              <a:spcAft>
                <a:spcPts val="0"/>
              </a:spcAft>
              <a:buClr>
                <a:schemeClr val="dk1"/>
              </a:buClr>
              <a:buSzPts val="1100"/>
              <a:buFont typeface="Calibri"/>
              <a:buNone/>
            </a:pPr>
            <a:r>
              <a:t/>
            </a:r>
            <a:endParaRPr b="1" i="0" sz="1100" u="none" cap="none" strike="noStrike">
              <a:solidFill>
                <a:srgbClr val="000000"/>
              </a:solidFill>
              <a:latin typeface="Arial"/>
              <a:ea typeface="Arial"/>
              <a:cs typeface="Arial"/>
              <a:sym typeface="Arial"/>
            </a:endParaRPr>
          </a:p>
          <a:p>
            <a:pPr indent="0" lvl="0" marL="139700" rtl="0" algn="l">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Who would like to put up their hand and share what they like to do online?????</a:t>
            </a:r>
            <a:br>
              <a:rPr b="1" i="1" lang="en" sz="1100" u="none" cap="none" strike="noStrike">
                <a:solidFill>
                  <a:srgbClr val="000000"/>
                </a:solidFill>
                <a:latin typeface="Arial"/>
                <a:ea typeface="Arial"/>
                <a:cs typeface="Arial"/>
                <a:sym typeface="Arial"/>
              </a:rPr>
            </a:br>
            <a:endParaRPr b="1" i="0" sz="1100" u="none" cap="none" strike="noStrike">
              <a:solidFill>
                <a:srgbClr val="000000"/>
              </a:solidFill>
              <a:latin typeface="Arial"/>
              <a:ea typeface="Arial"/>
              <a:cs typeface="Arial"/>
              <a:sym typeface="Arial"/>
            </a:endParaRPr>
          </a:p>
          <a:p>
            <a:pPr indent="0" lvl="0" marL="139700" rtl="0" algn="l">
              <a:spcBef>
                <a:spcPts val="0"/>
              </a:spcBef>
              <a:spcAft>
                <a:spcPts val="0"/>
              </a:spcAft>
              <a:buClr>
                <a:srgbClr val="000000"/>
              </a:buClr>
              <a:buSzPts val="1100"/>
              <a:buFont typeface="Arial"/>
              <a:buNone/>
            </a:pPr>
            <a:r>
              <a:rPr b="1" i="0" lang="en" sz="1100" u="none" cap="none" strike="noStrike">
                <a:solidFill>
                  <a:srgbClr val="000000"/>
                </a:solidFill>
                <a:latin typeface="Arial"/>
                <a:ea typeface="Arial"/>
                <a:cs typeface="Arial"/>
                <a:sym typeface="Arial"/>
              </a:rPr>
              <a:t>We are looking at information online, and whether we can trust everything that we read or see on the internet. Can you give me a hands up if you think that everything you see online is true, or a keep your hands down if you think that there might be some things online that aren’t true?</a:t>
            </a:r>
            <a:endParaRPr/>
          </a:p>
          <a:p>
            <a:pPr indent="0" lvl="0" marL="139700" rtl="0" algn="l">
              <a:spcBef>
                <a:spcPts val="0"/>
              </a:spcBef>
              <a:spcAft>
                <a:spcPts val="0"/>
              </a:spcAft>
              <a:buClr>
                <a:schemeClr val="dk1"/>
              </a:buClr>
              <a:buSzPts val="1100"/>
              <a:buFont typeface="Calibri"/>
              <a:buNone/>
            </a:pPr>
            <a:r>
              <a:t/>
            </a:r>
            <a:endParaRPr b="1" i="0" sz="1100" u="none" cap="none" strike="noStrike">
              <a:solidFill>
                <a:srgbClr val="000000"/>
              </a:solidFill>
              <a:latin typeface="Arial"/>
              <a:ea typeface="Arial"/>
              <a:cs typeface="Arial"/>
              <a:sym typeface="Arial"/>
            </a:endParaRPr>
          </a:p>
          <a:p>
            <a:pPr indent="0" lvl="0" marL="139700" rtl="0" algn="l">
              <a:spcBef>
                <a:spcPts val="0"/>
              </a:spcBef>
              <a:spcAft>
                <a:spcPts val="0"/>
              </a:spcAft>
              <a:buClr>
                <a:schemeClr val="dk1"/>
              </a:buClr>
              <a:buSzPts val="1100"/>
              <a:buFont typeface="Calibri"/>
              <a:buNone/>
            </a:pPr>
            <a:r>
              <a:t/>
            </a:r>
            <a:endParaRPr b="1" i="0" sz="1100" u="none" cap="none" strike="noStrike">
              <a:solidFill>
                <a:srgbClr val="000000"/>
              </a:solidFill>
              <a:latin typeface="Arial"/>
              <a:ea typeface="Arial"/>
              <a:cs typeface="Arial"/>
              <a:sym typeface="Arial"/>
            </a:endParaRPr>
          </a:p>
          <a:p>
            <a:pPr indent="0" lvl="0" marL="139700" rtl="0" algn="l">
              <a:spcBef>
                <a:spcPts val="0"/>
              </a:spcBef>
              <a:spcAft>
                <a:spcPts val="0"/>
              </a:spcAft>
              <a:buClr>
                <a:srgbClr val="FF0000"/>
              </a:buClr>
              <a:buSzPts val="1100"/>
              <a:buFont typeface="Arial"/>
              <a:buNone/>
            </a:pPr>
            <a:r>
              <a:rPr b="1" i="0" lang="en" sz="1100" u="none" cap="none" strike="noStrike">
                <a:solidFill>
                  <a:srgbClr val="FF0000"/>
                </a:solidFill>
                <a:latin typeface="Arial"/>
                <a:ea typeface="Arial"/>
                <a:cs typeface="Arial"/>
                <a:sym typeface="Arial"/>
              </a:rPr>
              <a:t>Lots you kept your hands down - that’s right (if applicable). Although there is lots of great information online that is useful and trustworthy, it’s important to remember that there is also information online that is not so trustworthy and may even been there to try and confuse us.</a:t>
            </a:r>
            <a:endParaRPr/>
          </a:p>
          <a:p>
            <a:pPr indent="0" lvl="0" marL="139700" rtl="0" algn="l">
              <a:spcBef>
                <a:spcPts val="0"/>
              </a:spcBef>
              <a:spcAft>
                <a:spcPts val="0"/>
              </a:spcAft>
              <a:buClr>
                <a:schemeClr val="dk1"/>
              </a:buClr>
              <a:buSzPts val="1100"/>
              <a:buFont typeface="Calibri"/>
              <a:buNone/>
            </a:pPr>
            <a:r>
              <a:t/>
            </a:r>
            <a:endParaRPr b="0" i="0" sz="1100" u="none" cap="none" strike="noStrike">
              <a:solidFill>
                <a:srgbClr val="000000"/>
              </a:solidFill>
              <a:latin typeface="Arial"/>
              <a:ea typeface="Arial"/>
              <a:cs typeface="Arial"/>
              <a:sym typeface="Arial"/>
            </a:endParaRPr>
          </a:p>
          <a:p>
            <a:pPr indent="0" lvl="0" marL="139700" marR="0" rtl="0" algn="l">
              <a:lnSpc>
                <a:spcPct val="100000"/>
              </a:lnSpc>
              <a:spcBef>
                <a:spcPts val="0"/>
              </a:spcBef>
              <a:spcAft>
                <a:spcPts val="0"/>
              </a:spcAft>
              <a:buClr>
                <a:srgbClr val="000000"/>
              </a:buClr>
              <a:buSzPts val="1400"/>
              <a:buFont typeface="Arial"/>
              <a:buNone/>
            </a:pPr>
            <a:r>
              <a:rPr b="1" i="0" lang="en" sz="1100" u="none" cap="none" strike="noStrike">
                <a:solidFill>
                  <a:srgbClr val="000000"/>
                </a:solidFill>
                <a:latin typeface="Arial"/>
                <a:ea typeface="Arial"/>
                <a:cs typeface="Arial"/>
                <a:sym typeface="Arial"/>
              </a:rPr>
              <a:t>DO WE KNOW WHAT AGE YOU HAVE TO BE TO BE ABLE TO ACCSESS THESE??</a:t>
            </a:r>
            <a:endParaRPr b="1" i="0" sz="1100" u="none" cap="none" strike="noStrik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1eb1fbf0e47_1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1eb1fbf0e47_1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1eb1fbf0e47_1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1eb1fbf0e47_1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1eb1fbf0e47_1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1eb1fbf0e47_1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fd7b057199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fd7b057199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fd7b057199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fd7b057199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fd7b057199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fd7b057199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fd7b057199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fd7b057199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104fe62bf35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104fe62bf35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104fe62bf35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104fe62bf35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fd7b057199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fd7b057199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fd7b057199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fd7b057199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fd7b057199_2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fd7b057199_2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fd7b057199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fd7b057199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fd7b057199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fd7b057199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300b3f31876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300b3f31876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300b3f31876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300b3f31876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f78e64583b_0_1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f78e64583b_0_1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rtl="0">
              <a:spcBef>
                <a:spcPts val="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rtl="0" algn="ctr">
              <a:spcBef>
                <a:spcPts val="0"/>
              </a:spcBef>
              <a:spcAft>
                <a:spcPts val="0"/>
              </a:spcAft>
              <a:buSzPts val="18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rm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200"/>
              </a:spcBef>
              <a:spcAft>
                <a:spcPts val="0"/>
              </a:spcAft>
              <a:buClr>
                <a:schemeClr val="dk1"/>
              </a:buClr>
              <a:buSzPts val="1400"/>
              <a:buChar char="○"/>
              <a:defRPr/>
            </a:lvl2pPr>
            <a:lvl3pPr indent="-317500" lvl="2" marL="1371600" rtl="0" algn="l">
              <a:lnSpc>
                <a:spcPct val="90000"/>
              </a:lnSpc>
              <a:spcBef>
                <a:spcPts val="1200"/>
              </a:spcBef>
              <a:spcAft>
                <a:spcPts val="0"/>
              </a:spcAft>
              <a:buClr>
                <a:schemeClr val="dk1"/>
              </a:buClr>
              <a:buSzPts val="1400"/>
              <a:buChar char="■"/>
              <a:defRPr/>
            </a:lvl3pPr>
            <a:lvl4pPr indent="-317500" lvl="3" marL="1828800" rtl="0" algn="l">
              <a:lnSpc>
                <a:spcPct val="90000"/>
              </a:lnSpc>
              <a:spcBef>
                <a:spcPts val="1200"/>
              </a:spcBef>
              <a:spcAft>
                <a:spcPts val="0"/>
              </a:spcAft>
              <a:buClr>
                <a:schemeClr val="dk1"/>
              </a:buClr>
              <a:buSzPts val="1400"/>
              <a:buChar char="●"/>
              <a:defRPr/>
            </a:lvl4pPr>
            <a:lvl5pPr indent="-317500" lvl="4" marL="2286000" rtl="0" algn="l">
              <a:lnSpc>
                <a:spcPct val="90000"/>
              </a:lnSpc>
              <a:spcBef>
                <a:spcPts val="1200"/>
              </a:spcBef>
              <a:spcAft>
                <a:spcPts val="0"/>
              </a:spcAft>
              <a:buClr>
                <a:schemeClr val="dk1"/>
              </a:buClr>
              <a:buSzPts val="1400"/>
              <a:buChar char="○"/>
              <a:defRPr/>
            </a:lvl5pPr>
            <a:lvl6pPr indent="-317500" lvl="5" marL="2743200" rtl="0" algn="l">
              <a:lnSpc>
                <a:spcPct val="90000"/>
              </a:lnSpc>
              <a:spcBef>
                <a:spcPts val="1200"/>
              </a:spcBef>
              <a:spcAft>
                <a:spcPts val="0"/>
              </a:spcAft>
              <a:buClr>
                <a:schemeClr val="dk1"/>
              </a:buClr>
              <a:buSzPts val="1400"/>
              <a:buChar char="■"/>
              <a:defRPr/>
            </a:lvl6pPr>
            <a:lvl7pPr indent="-317500" lvl="6" marL="3200400" rtl="0" algn="l">
              <a:lnSpc>
                <a:spcPct val="90000"/>
              </a:lnSpc>
              <a:spcBef>
                <a:spcPts val="1200"/>
              </a:spcBef>
              <a:spcAft>
                <a:spcPts val="0"/>
              </a:spcAft>
              <a:buClr>
                <a:schemeClr val="dk1"/>
              </a:buClr>
              <a:buSzPts val="1400"/>
              <a:buChar char="●"/>
              <a:defRPr/>
            </a:lvl7pPr>
            <a:lvl8pPr indent="-317500" lvl="7" marL="3657600" rtl="0" algn="l">
              <a:lnSpc>
                <a:spcPct val="90000"/>
              </a:lnSpc>
              <a:spcBef>
                <a:spcPts val="1200"/>
              </a:spcBef>
              <a:spcAft>
                <a:spcPts val="0"/>
              </a:spcAft>
              <a:buClr>
                <a:schemeClr val="dk1"/>
              </a:buClr>
              <a:buSzPts val="1400"/>
              <a:buChar char="○"/>
              <a:defRPr/>
            </a:lvl8pPr>
            <a:lvl9pPr indent="-317500" lvl="8" marL="4114800" rtl="0" algn="l">
              <a:lnSpc>
                <a:spcPct val="90000"/>
              </a:lnSpc>
              <a:spcBef>
                <a:spcPts val="1200"/>
              </a:spcBef>
              <a:spcAft>
                <a:spcPts val="12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sz="1100"/>
            </a:lvl1pPr>
            <a:lvl2pPr lvl="1" rtl="0" algn="l">
              <a:spcBef>
                <a:spcPts val="0"/>
              </a:spcBef>
              <a:spcAft>
                <a:spcPts val="0"/>
              </a:spcAft>
              <a:buSzPts val="1100"/>
              <a:buNone/>
              <a:defRPr sz="1100"/>
            </a:lvl2pPr>
            <a:lvl3pPr lvl="2" rtl="0" algn="l">
              <a:spcBef>
                <a:spcPts val="0"/>
              </a:spcBef>
              <a:spcAft>
                <a:spcPts val="0"/>
              </a:spcAft>
              <a:buSzPts val="1100"/>
              <a:buNone/>
              <a:defRPr sz="1100"/>
            </a:lvl3pPr>
            <a:lvl4pPr lvl="3" rtl="0" algn="l">
              <a:spcBef>
                <a:spcPts val="0"/>
              </a:spcBef>
              <a:spcAft>
                <a:spcPts val="0"/>
              </a:spcAft>
              <a:buSzPts val="1100"/>
              <a:buNone/>
              <a:defRPr sz="1100"/>
            </a:lvl4pPr>
            <a:lvl5pPr lvl="4" rtl="0" algn="l">
              <a:spcBef>
                <a:spcPts val="0"/>
              </a:spcBef>
              <a:spcAft>
                <a:spcPts val="0"/>
              </a:spcAft>
              <a:buSzPts val="1100"/>
              <a:buNone/>
              <a:defRPr sz="1100"/>
            </a:lvl5pPr>
            <a:lvl6pPr lvl="5" rtl="0" algn="l">
              <a:spcBef>
                <a:spcPts val="0"/>
              </a:spcBef>
              <a:spcAft>
                <a:spcPts val="0"/>
              </a:spcAft>
              <a:buSzPts val="1100"/>
              <a:buNone/>
              <a:defRPr sz="1100"/>
            </a:lvl6pPr>
            <a:lvl7pPr lvl="6" rtl="0" algn="l">
              <a:spcBef>
                <a:spcPts val="0"/>
              </a:spcBef>
              <a:spcAft>
                <a:spcPts val="0"/>
              </a:spcAft>
              <a:buSzPts val="1100"/>
              <a:buNone/>
              <a:defRPr sz="1100"/>
            </a:lvl7pPr>
            <a:lvl8pPr lvl="7" rtl="0" algn="l">
              <a:spcBef>
                <a:spcPts val="0"/>
              </a:spcBef>
              <a:spcAft>
                <a:spcPts val="0"/>
              </a:spcAft>
              <a:buSzPts val="1100"/>
              <a:buNone/>
              <a:defRPr sz="1100"/>
            </a:lvl8pPr>
            <a:lvl9pPr lvl="8" rtl="0" algn="l">
              <a:spcBef>
                <a:spcPts val="0"/>
              </a:spcBef>
              <a:spcAft>
                <a:spcPts val="0"/>
              </a:spcAft>
              <a:buSzPts val="1100"/>
              <a:buNone/>
              <a:defRPr sz="1100"/>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sz="1100"/>
            </a:lvl1pPr>
            <a:lvl2pPr lvl="1" rtl="0" algn="l">
              <a:spcBef>
                <a:spcPts val="0"/>
              </a:spcBef>
              <a:spcAft>
                <a:spcPts val="0"/>
              </a:spcAft>
              <a:buSzPts val="1100"/>
              <a:buNone/>
              <a:defRPr sz="1100"/>
            </a:lvl2pPr>
            <a:lvl3pPr lvl="2" rtl="0" algn="l">
              <a:spcBef>
                <a:spcPts val="0"/>
              </a:spcBef>
              <a:spcAft>
                <a:spcPts val="0"/>
              </a:spcAft>
              <a:buSzPts val="1100"/>
              <a:buNone/>
              <a:defRPr sz="1100"/>
            </a:lvl3pPr>
            <a:lvl4pPr lvl="3" rtl="0" algn="l">
              <a:spcBef>
                <a:spcPts val="0"/>
              </a:spcBef>
              <a:spcAft>
                <a:spcPts val="0"/>
              </a:spcAft>
              <a:buSzPts val="1100"/>
              <a:buNone/>
              <a:defRPr sz="1100"/>
            </a:lvl4pPr>
            <a:lvl5pPr lvl="4" rtl="0" algn="l">
              <a:spcBef>
                <a:spcPts val="0"/>
              </a:spcBef>
              <a:spcAft>
                <a:spcPts val="0"/>
              </a:spcAft>
              <a:buSzPts val="1100"/>
              <a:buNone/>
              <a:defRPr sz="1100"/>
            </a:lvl5pPr>
            <a:lvl6pPr lvl="5" rtl="0" algn="l">
              <a:spcBef>
                <a:spcPts val="0"/>
              </a:spcBef>
              <a:spcAft>
                <a:spcPts val="0"/>
              </a:spcAft>
              <a:buSzPts val="1100"/>
              <a:buNone/>
              <a:defRPr sz="1100"/>
            </a:lvl6pPr>
            <a:lvl7pPr lvl="6" rtl="0" algn="l">
              <a:spcBef>
                <a:spcPts val="0"/>
              </a:spcBef>
              <a:spcAft>
                <a:spcPts val="0"/>
              </a:spcAft>
              <a:buSzPts val="1100"/>
              <a:buNone/>
              <a:defRPr sz="1100"/>
            </a:lvl7pPr>
            <a:lvl8pPr lvl="7" rtl="0" algn="l">
              <a:spcBef>
                <a:spcPts val="0"/>
              </a:spcBef>
              <a:spcAft>
                <a:spcPts val="0"/>
              </a:spcAft>
              <a:buSzPts val="1100"/>
              <a:buNone/>
              <a:defRPr sz="1100"/>
            </a:lvl8pPr>
            <a:lvl9pPr lvl="8" rtl="0" algn="l">
              <a:spcBef>
                <a:spcPts val="0"/>
              </a:spcBef>
              <a:spcAft>
                <a:spcPts val="0"/>
              </a:spcAft>
              <a:buSzPts val="1100"/>
              <a:buNone/>
              <a:defRPr sz="1100"/>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rm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56" name="Google Shape;56;p13"/>
          <p:cNvSpPr/>
          <p:nvPr/>
        </p:nvSpPr>
        <p:spPr>
          <a:xfrm>
            <a:off x="0" y="1273997"/>
            <a:ext cx="4320000" cy="34200"/>
          </a:xfrm>
          <a:prstGeom prst="rect">
            <a:avLst/>
          </a:prstGeom>
          <a:gradFill>
            <a:gsLst>
              <a:gs pos="0">
                <a:schemeClr val="lt1"/>
              </a:gs>
              <a:gs pos="100000">
                <a:srgbClr val="AECFD2"/>
              </a:gs>
            </a:gsLst>
            <a:lin ang="10800025" scaled="0"/>
          </a:gradFill>
          <a:ln>
            <a:noFill/>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sp>
        <p:nvSpPr>
          <p:cNvPr id="57" name="Google Shape;57;p13"/>
          <p:cNvSpPr/>
          <p:nvPr/>
        </p:nvSpPr>
        <p:spPr>
          <a:xfrm>
            <a:off x="-1" y="0"/>
            <a:ext cx="8857200" cy="273900"/>
          </a:xfrm>
          <a:prstGeom prst="rect">
            <a:avLst/>
          </a:prstGeom>
          <a:gradFill>
            <a:gsLst>
              <a:gs pos="0">
                <a:schemeClr val="lt1"/>
              </a:gs>
              <a:gs pos="100000">
                <a:srgbClr val="AECFD2"/>
              </a:gs>
            </a:gsLst>
            <a:lin ang="10800025" scaled="0"/>
          </a:gradFill>
          <a:ln>
            <a:noFill/>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0"/>
              </a:spcBef>
              <a:spcAft>
                <a:spcPts val="0"/>
              </a:spcAft>
              <a:buClr>
                <a:schemeClr val="dk2"/>
              </a:buClr>
              <a:buSzPts val="1400"/>
              <a:buChar char="○"/>
              <a:defRPr>
                <a:solidFill>
                  <a:schemeClr val="dk2"/>
                </a:solidFill>
              </a:defRPr>
            </a:lvl2pPr>
            <a:lvl3pPr indent="-317500" lvl="2" marL="1371600" rtl="0">
              <a:lnSpc>
                <a:spcPct val="115000"/>
              </a:lnSpc>
              <a:spcBef>
                <a:spcPts val="0"/>
              </a:spcBef>
              <a:spcAft>
                <a:spcPts val="0"/>
              </a:spcAft>
              <a:buClr>
                <a:schemeClr val="dk2"/>
              </a:buClr>
              <a:buSzPts val="1400"/>
              <a:buChar char="■"/>
              <a:defRPr>
                <a:solidFill>
                  <a:schemeClr val="dk2"/>
                </a:solidFill>
              </a:defRPr>
            </a:lvl3pPr>
            <a:lvl4pPr indent="-317500" lvl="3" marL="1828800" rtl="0">
              <a:lnSpc>
                <a:spcPct val="115000"/>
              </a:lnSpc>
              <a:spcBef>
                <a:spcPts val="0"/>
              </a:spcBef>
              <a:spcAft>
                <a:spcPts val="0"/>
              </a:spcAft>
              <a:buClr>
                <a:schemeClr val="dk2"/>
              </a:buClr>
              <a:buSzPts val="1400"/>
              <a:buChar char="●"/>
              <a:defRPr>
                <a:solidFill>
                  <a:schemeClr val="dk2"/>
                </a:solidFill>
              </a:defRPr>
            </a:lvl4pPr>
            <a:lvl5pPr indent="-317500" lvl="4" marL="2286000" rtl="0">
              <a:lnSpc>
                <a:spcPct val="115000"/>
              </a:lnSpc>
              <a:spcBef>
                <a:spcPts val="0"/>
              </a:spcBef>
              <a:spcAft>
                <a:spcPts val="0"/>
              </a:spcAft>
              <a:buClr>
                <a:schemeClr val="dk2"/>
              </a:buClr>
              <a:buSzPts val="1400"/>
              <a:buChar char="○"/>
              <a:defRPr>
                <a:solidFill>
                  <a:schemeClr val="dk2"/>
                </a:solidFill>
              </a:defRPr>
            </a:lvl5pPr>
            <a:lvl6pPr indent="-317500" lvl="5" marL="2743200" rtl="0">
              <a:lnSpc>
                <a:spcPct val="115000"/>
              </a:lnSpc>
              <a:spcBef>
                <a:spcPts val="0"/>
              </a:spcBef>
              <a:spcAft>
                <a:spcPts val="0"/>
              </a:spcAft>
              <a:buClr>
                <a:schemeClr val="dk2"/>
              </a:buClr>
              <a:buSzPts val="1400"/>
              <a:buChar char="■"/>
              <a:defRPr>
                <a:solidFill>
                  <a:schemeClr val="dk2"/>
                </a:solidFill>
              </a:defRPr>
            </a:lvl6pPr>
            <a:lvl7pPr indent="-317500" lvl="6" marL="3200400" rtl="0">
              <a:lnSpc>
                <a:spcPct val="115000"/>
              </a:lnSpc>
              <a:spcBef>
                <a:spcPts val="0"/>
              </a:spcBef>
              <a:spcAft>
                <a:spcPts val="0"/>
              </a:spcAft>
              <a:buClr>
                <a:schemeClr val="dk2"/>
              </a:buClr>
              <a:buSzPts val="1400"/>
              <a:buChar char="●"/>
              <a:defRPr>
                <a:solidFill>
                  <a:schemeClr val="dk2"/>
                </a:solidFill>
              </a:defRPr>
            </a:lvl7pPr>
            <a:lvl8pPr indent="-317500" lvl="7" marL="3657600" rtl="0">
              <a:lnSpc>
                <a:spcPct val="115000"/>
              </a:lnSpc>
              <a:spcBef>
                <a:spcPts val="0"/>
              </a:spcBef>
              <a:spcAft>
                <a:spcPts val="0"/>
              </a:spcAft>
              <a:buClr>
                <a:schemeClr val="dk2"/>
              </a:buClr>
              <a:buSzPts val="1400"/>
              <a:buChar char="○"/>
              <a:defRPr>
                <a:solidFill>
                  <a:schemeClr val="dk2"/>
                </a:solidFill>
              </a:defRPr>
            </a:lvl8pPr>
            <a:lvl9pPr indent="-317500" lvl="8" marL="4114800" rtl="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jpg"/><Relationship Id="rId4" Type="http://schemas.openxmlformats.org/officeDocument/2006/relationships/image" Target="../media/image2.png"/><Relationship Id="rId5" Type="http://schemas.openxmlformats.org/officeDocument/2006/relationships/image" Target="../media/image3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4.png"/><Relationship Id="rId4" Type="http://schemas.openxmlformats.org/officeDocument/2006/relationships/image" Target="../media/image2.png"/><Relationship Id="rId5" Type="http://schemas.openxmlformats.org/officeDocument/2006/relationships/image" Target="../media/image15.jpg"/></Relationships>
</file>

<file path=ppt/slides/_rels/slide5.xml.rels><?xml version="1.0" encoding="UTF-8" standalone="yes"?><Relationships xmlns="http://schemas.openxmlformats.org/package/2006/relationships"><Relationship Id="rId11" Type="http://schemas.openxmlformats.org/officeDocument/2006/relationships/image" Target="../media/image1.png"/><Relationship Id="rId10" Type="http://schemas.openxmlformats.org/officeDocument/2006/relationships/image" Target="../media/image12.png"/><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4.png"/><Relationship Id="rId9" Type="http://schemas.openxmlformats.org/officeDocument/2006/relationships/image" Target="../media/image11.png"/><Relationship Id="rId5" Type="http://schemas.openxmlformats.org/officeDocument/2006/relationships/image" Target="../media/image25.png"/><Relationship Id="rId6" Type="http://schemas.openxmlformats.org/officeDocument/2006/relationships/image" Target="../media/image13.png"/><Relationship Id="rId7" Type="http://schemas.openxmlformats.org/officeDocument/2006/relationships/image" Target="../media/image6.png"/><Relationship Id="rId8" Type="http://schemas.openxmlformats.org/officeDocument/2006/relationships/image" Target="../media/image7.png"/></Relationships>
</file>

<file path=ppt/slides/_rels/slide6.xml.rels><?xml version="1.0" encoding="UTF-8" standalone="yes"?><Relationships xmlns="http://schemas.openxmlformats.org/package/2006/relationships"><Relationship Id="rId40" Type="http://schemas.openxmlformats.org/officeDocument/2006/relationships/image" Target="../media/image47.jpg"/><Relationship Id="rId42" Type="http://schemas.openxmlformats.org/officeDocument/2006/relationships/image" Target="../media/image41.jpg"/><Relationship Id="rId41" Type="http://schemas.openxmlformats.org/officeDocument/2006/relationships/hyperlink" Target="https://www.google.co.uk/url?sa=i&amp;url=https://learninginhand.com/black-ipad-numbers&amp;psig=AOvVaw2B2oqWDF_UZ7QWItFT_nFu&amp;ust=1612538520654000&amp;source=images&amp;cd=vfe&amp;ved=0CAIQjRxqFwoTCKDOhqLE0O4CFQAAAAAdAAAAABAD" TargetMode="External"/><Relationship Id="rId44" Type="http://schemas.openxmlformats.org/officeDocument/2006/relationships/image" Target="../media/image37.jpg"/><Relationship Id="rId43" Type="http://schemas.openxmlformats.org/officeDocument/2006/relationships/hyperlink" Target="https://www.google.co.uk/url?sa=i&amp;url=https://www.shutterstock.com/video/clip-3399080-countdown-star-glow-9-0&amp;psig=AOvVaw34HeIh3x2wZRS6SklLFuJL&amp;ust=1612538244786000&amp;source=images&amp;cd=vfe&amp;ved=0CAIQjRxqFwoTCJjEr6LD0O4CFQAAAAAdAAAAABAc" TargetMode="External"/><Relationship Id="rId46" Type="http://schemas.openxmlformats.org/officeDocument/2006/relationships/image" Target="../media/image38.jpg"/><Relationship Id="rId45"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61.png"/><Relationship Id="rId4" Type="http://schemas.openxmlformats.org/officeDocument/2006/relationships/hyperlink" Target="https://www.google.co.uk/url?sa=i&amp;url=https://www.flaticon.com/free-icon/twitter_174876&amp;psig=AOvVaw0E_BVZUi8Xg0wbHfIl5GBU&amp;ust=1608036564791000&amp;source=images&amp;cd=vfe&amp;ved=0CAIQjRxqFwoTCOCP85PBze0CFQAAAAAdAAAAABAl" TargetMode="External"/><Relationship Id="rId9" Type="http://schemas.openxmlformats.org/officeDocument/2006/relationships/image" Target="../media/image16.jpg"/><Relationship Id="rId48" Type="http://schemas.openxmlformats.org/officeDocument/2006/relationships/image" Target="../media/image36.jpg"/><Relationship Id="rId47"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49" Type="http://schemas.openxmlformats.org/officeDocument/2006/relationships/hyperlink" Target="https://www.google.co.uk/url?sa=i&amp;url=https://learninginhand.com/black-ipad-numbers&amp;psig=AOvVaw2P007xM5kpXjeXwWo_yszQ&amp;ust=1612534268272000&amp;source=images&amp;cd=vfe&amp;ved=0CAIQjRxqFwoTCPiJ_-G00O4CFQAAAAAdAAAAABAJ" TargetMode="External"/><Relationship Id="rId5" Type="http://schemas.openxmlformats.org/officeDocument/2006/relationships/image" Target="../media/image3.jpg"/><Relationship Id="rId6" Type="http://schemas.openxmlformats.org/officeDocument/2006/relationships/hyperlink" Target="https://www.google.co.uk/url?sa=i&amp;url=https://www.flaticon.com/free-icon/twitter_174876&amp;psig=AOvVaw0E_BVZUi8Xg0wbHfIl5GBU&amp;ust=1608036564791000&amp;source=images&amp;cd=vfe&amp;ved=0CAIQjRxqFwoTCOCP85PBze0CFQAAAAAdAAAAABAl" TargetMode="External"/><Relationship Id="rId7" Type="http://schemas.openxmlformats.org/officeDocument/2006/relationships/hyperlink" Target="https://www.google.co.uk/url?sa=i&amp;url=https://www.flaticon.com/packs/social-media-logos-2&amp;psig=AOvVaw0E_BVZUi8Xg0wbHfIl5GBU&amp;ust=1608036564791000&amp;source=images&amp;cd=vfe&amp;ved=0CAIQjRxqFwoTCOCP85PBze0CFQAAAAAdAAAAABAr" TargetMode="External"/><Relationship Id="rId8" Type="http://schemas.openxmlformats.org/officeDocument/2006/relationships/image" Target="../media/image21.jpg"/><Relationship Id="rId31" Type="http://schemas.openxmlformats.org/officeDocument/2006/relationships/hyperlink" Target="https://www.google.co.uk/url?sa=i&amp;url=https://wallpaperaccess.com/number-18&amp;psig=AOvVaw2ALOUmGCTzvAtx8O_a2zKO&amp;ust=1612534261787000&amp;source=images&amp;cd=vfe&amp;ved=0CAIQjRxqFwoTCJiPnPe00O4CFQAAAAAdAAAAABAD" TargetMode="External"/><Relationship Id="rId30" Type="http://schemas.openxmlformats.org/officeDocument/2006/relationships/image" Target="../media/image30.jpg"/><Relationship Id="rId33"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32"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35"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34"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37"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36"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39" Type="http://schemas.openxmlformats.org/officeDocument/2006/relationships/hyperlink" Target="https://www.google.co.uk/url?sa=i&amp;url=https://learninginhand.com/black-ipad-numbers&amp;psig=AOvVaw2P007xM5kpXjeXwWo_yszQ&amp;ust=1612534268272000&amp;source=images&amp;cd=vfe&amp;ved=0CAIQjRxqFwoTCPiJ_-G00O4CFQAAAAAdAAAAABAJ" TargetMode="External"/><Relationship Id="rId38" Type="http://schemas.openxmlformats.org/officeDocument/2006/relationships/image" Target="../media/image40.jpg"/><Relationship Id="rId20" Type="http://schemas.openxmlformats.org/officeDocument/2006/relationships/image" Target="../media/image28.jpg"/><Relationship Id="rId22" Type="http://schemas.openxmlformats.org/officeDocument/2006/relationships/image" Target="../media/image22.png"/><Relationship Id="rId21" Type="http://schemas.openxmlformats.org/officeDocument/2006/relationships/image" Target="../media/image19.png"/><Relationship Id="rId24" Type="http://schemas.openxmlformats.org/officeDocument/2006/relationships/image" Target="../media/image26.jpg"/><Relationship Id="rId23" Type="http://schemas.openxmlformats.org/officeDocument/2006/relationships/hyperlink" Target="https://www.google.co.uk/url?sa=i&amp;url=https://www.shutterstock.com/video/clip-3399080-countdown-star-glow-9-0&amp;psig=AOvVaw34HeIh3x2wZRS6SklLFuJL&amp;ust=1612538244786000&amp;source=images&amp;cd=vfe&amp;ved=0CAIQjRxqFwoTCJjEr6LD0O4CFQAAAAAdAAAAABAc" TargetMode="External"/><Relationship Id="rId26" Type="http://schemas.openxmlformats.org/officeDocument/2006/relationships/image" Target="../media/image31.jpg"/><Relationship Id="rId25"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28" Type="http://schemas.openxmlformats.org/officeDocument/2006/relationships/image" Target="../media/image29.jpg"/><Relationship Id="rId27" Type="http://schemas.openxmlformats.org/officeDocument/2006/relationships/hyperlink" Target="https://www.google.co.uk/url?sa=i&amp;url=https://wallpaperaccess.com/number-18&amp;psig=AOvVaw2ALOUmGCTzvAtx8O_a2zKO&amp;ust=1612534261787000&amp;source=images&amp;cd=vfe&amp;ved=0CAIQjRxqFwoTCJiPnPe00O4CFQAAAAAdAAAAABAD" TargetMode="External"/><Relationship Id="rId29" Type="http://schemas.openxmlformats.org/officeDocument/2006/relationships/hyperlink" Target="https://www.google.co.uk/url?sa=i&amp;url=https://wallpaperaccess.com/number-18&amp;psig=AOvVaw2ALOUmGCTzvAtx8O_a2zKO&amp;ust=1612534261787000&amp;source=images&amp;cd=vfe&amp;ved=0CAIQjRxqFwoTCJiPnPe00O4CFQAAAAAdAAAAABAD" TargetMode="External"/><Relationship Id="rId51" Type="http://schemas.openxmlformats.org/officeDocument/2006/relationships/image" Target="../media/image53.png"/><Relationship Id="rId50" Type="http://schemas.openxmlformats.org/officeDocument/2006/relationships/image" Target="../media/image44.jpg"/><Relationship Id="rId53" Type="http://schemas.openxmlformats.org/officeDocument/2006/relationships/image" Target="../media/image46.jpg"/><Relationship Id="rId52" Type="http://schemas.openxmlformats.org/officeDocument/2006/relationships/hyperlink" Target="https://www.google.co.uk/url?sa=i&amp;url=https://unitedsign.com/products/pump-decal-white-on-black-number-13&amp;psig=AOvVaw11kq9mFyxWFpEZjC7M0PnA&amp;ust=1612534337560000&amp;source=images&amp;cd=vfe&amp;ved=0CAIQjRxqFwoTCPD5sty00O4CFQAAAAAdAAAAABAf" TargetMode="External"/><Relationship Id="rId11" Type="http://schemas.openxmlformats.org/officeDocument/2006/relationships/image" Target="../media/image24.png"/><Relationship Id="rId10" Type="http://schemas.openxmlformats.org/officeDocument/2006/relationships/image" Target="../media/image17.png"/><Relationship Id="rId13" Type="http://schemas.openxmlformats.org/officeDocument/2006/relationships/image" Target="../media/image14.png"/><Relationship Id="rId12" Type="http://schemas.openxmlformats.org/officeDocument/2006/relationships/hyperlink" Target="https://www.google.co.uk/url?sa=i&amp;url=https://www.flaticon.com/free-icon/twitter_174876&amp;psig=AOvVaw0E_BVZUi8Xg0wbHfIl5GBU&amp;ust=1608036564791000&amp;source=images&amp;cd=vfe&amp;ved=0CAIQjRxqFwoTCOCP85PBze0CFQAAAAAdAAAAABAl" TargetMode="External"/><Relationship Id="rId15" Type="http://schemas.openxmlformats.org/officeDocument/2006/relationships/image" Target="../media/image32.png"/><Relationship Id="rId14" Type="http://schemas.openxmlformats.org/officeDocument/2006/relationships/image" Target="../media/image20.png"/><Relationship Id="rId17" Type="http://schemas.openxmlformats.org/officeDocument/2006/relationships/image" Target="../media/image27.jpg"/><Relationship Id="rId16" Type="http://schemas.openxmlformats.org/officeDocument/2006/relationships/hyperlink" Target="https://www.google.com/url?sa=i&amp;url=https://www.imore.com/among-us-tops-app-store-most-downloaded-game-december&amp;psig=AOvVaw2CZmkjXskECWeS_TGfX8q9&amp;ust=1612526921677000&amp;source=images&amp;cd=vfe&amp;ved=0CAIQjRxqFwoTCLDm7IqZ0O4CFQAAAAAdAAAAABAI" TargetMode="External"/><Relationship Id="rId19" Type="http://schemas.openxmlformats.org/officeDocument/2006/relationships/image" Target="../media/image18.jpg"/><Relationship Id="rId18" Type="http://schemas.openxmlformats.org/officeDocument/2006/relationships/hyperlink" Target="https://www.google.co.uk/url?sa=i&amp;url=https://www.nbcnews.com/technolog/no-googling-says-google-unless-you-really-mean-it-1C9078566&amp;psig=AOvVaw2gy8nrqvLLGDg_HrwsicLG&amp;ust=1612535704088000&amp;source=images&amp;cd=vfe&amp;ved=0CAIQjRxqFwoTCKjV_uS50O4CFQAAAAAdAAAAABAD"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5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5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hyperlink" Target="https://www.facebook.com/help/212722115425932?helpref=search&amp;sr=6&amp;query=report&amp;search_session_id=cea68e64edf9ebac0a32afad11d9df39" TargetMode="External"/><Relationship Id="rId4" Type="http://schemas.openxmlformats.org/officeDocument/2006/relationships/hyperlink" Target="https://help.instagram.com/192435014247952" TargetMode="External"/><Relationship Id="rId9" Type="http://schemas.openxmlformats.org/officeDocument/2006/relationships/image" Target="../media/image42.png"/><Relationship Id="rId5" Type="http://schemas.openxmlformats.org/officeDocument/2006/relationships/hyperlink" Target="https://support.google.com/families/answer/7182800?hl=en" TargetMode="External"/><Relationship Id="rId6" Type="http://schemas.openxmlformats.org/officeDocument/2006/relationships/hyperlink" Target="https://nam06.safelinks.protection.outlook.com/?url=https://corp.roblox.com/parents/&amp;data=02%7C01%7Cjbeau@microsoft.com%7Ce01276c244e74e3be49c08d7e16330d1%7C72f988bf86f141af91ab2d7cd011db47%7C1%7C0%7C637225688448284209&amp;sdata=G7jVTztTpY9Ckc2X2cYXC3JgjO5yo8X7B5/Jue8MHfA%3D&amp;reserved=0" TargetMode="External"/><Relationship Id="rId7" Type="http://schemas.openxmlformats.org/officeDocument/2006/relationships/hyperlink" Target="https://help.twitter.com/en/safety-and-security/report-abusive-behavior" TargetMode="External"/><Relationship Id="rId8" Type="http://schemas.openxmlformats.org/officeDocument/2006/relationships/hyperlink" Target="https://www.snap.com/en-US/safety/safety-reporting"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4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4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4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5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62.png"/><Relationship Id="rId4" Type="http://schemas.openxmlformats.org/officeDocument/2006/relationships/hyperlink" Target="http://www.youtube.com/watch?v=UFjyyFwrepc" TargetMode="External"/><Relationship Id="rId5" Type="http://schemas.openxmlformats.org/officeDocument/2006/relationships/image" Target="../media/image5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5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50.png"/><Relationship Id="rId4" Type="http://schemas.openxmlformats.org/officeDocument/2006/relationships/image" Target="../media/image5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5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5.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ph type="ctrTitle"/>
          </p:nvPr>
        </p:nvSpPr>
        <p:spPr>
          <a:xfrm>
            <a:off x="383546" y="703800"/>
            <a:ext cx="8520600" cy="20526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4700">
                <a:latin typeface="Comfortaa"/>
                <a:ea typeface="Comfortaa"/>
                <a:cs typeface="Comfortaa"/>
                <a:sym typeface="Comfortaa"/>
              </a:rPr>
              <a:t>E</a:t>
            </a:r>
            <a:r>
              <a:rPr lang="en" sz="4700">
                <a:latin typeface="Comfortaa"/>
                <a:ea typeface="Comfortaa"/>
                <a:cs typeface="Comfortaa"/>
                <a:sym typeface="Comfortaa"/>
              </a:rPr>
              <a:t>-safety Workshop</a:t>
            </a:r>
            <a:endParaRPr sz="4700">
              <a:latin typeface="Comfortaa"/>
              <a:ea typeface="Comfortaa"/>
              <a:cs typeface="Comfortaa"/>
              <a:sym typeface="Comfortaa"/>
            </a:endParaRPr>
          </a:p>
          <a:p>
            <a:pPr indent="0" lvl="0" marL="0" rtl="0" algn="ctr">
              <a:spcBef>
                <a:spcPts val="0"/>
              </a:spcBef>
              <a:spcAft>
                <a:spcPts val="0"/>
              </a:spcAft>
              <a:buNone/>
            </a:pPr>
            <a:r>
              <a:t/>
            </a:r>
            <a:endParaRPr sz="4000">
              <a:latin typeface="Comfortaa"/>
              <a:ea typeface="Comfortaa"/>
              <a:cs typeface="Comfortaa"/>
              <a:sym typeface="Comfortaa"/>
            </a:endParaRPr>
          </a:p>
        </p:txBody>
      </p:sp>
      <p:pic>
        <p:nvPicPr>
          <p:cNvPr id="63" name="Google Shape;63;p14"/>
          <p:cNvPicPr preferRelativeResize="0"/>
          <p:nvPr/>
        </p:nvPicPr>
        <p:blipFill>
          <a:blip r:embed="rId3">
            <a:alphaModFix/>
          </a:blip>
          <a:stretch>
            <a:fillRect/>
          </a:stretch>
        </p:blipFill>
        <p:spPr>
          <a:xfrm>
            <a:off x="7746075" y="209300"/>
            <a:ext cx="1029615" cy="1009499"/>
          </a:xfrm>
          <a:prstGeom prst="rect">
            <a:avLst/>
          </a:prstGeom>
          <a:noFill/>
          <a:ln>
            <a:noFill/>
          </a:ln>
        </p:spPr>
      </p:pic>
      <p:pic>
        <p:nvPicPr>
          <p:cNvPr id="64" name="Google Shape;64;p14"/>
          <p:cNvPicPr preferRelativeResize="0"/>
          <p:nvPr/>
        </p:nvPicPr>
        <p:blipFill>
          <a:blip r:embed="rId4">
            <a:alphaModFix/>
          </a:blip>
          <a:stretch>
            <a:fillRect/>
          </a:stretch>
        </p:blipFill>
        <p:spPr>
          <a:xfrm>
            <a:off x="152400" y="152400"/>
            <a:ext cx="2114550" cy="809625"/>
          </a:xfrm>
          <a:prstGeom prst="rect">
            <a:avLst/>
          </a:prstGeom>
          <a:noFill/>
          <a:ln>
            <a:noFill/>
          </a:ln>
        </p:spPr>
      </p:pic>
      <p:pic>
        <p:nvPicPr>
          <p:cNvPr id="65" name="Google Shape;65;p14"/>
          <p:cNvPicPr preferRelativeResize="0"/>
          <p:nvPr/>
        </p:nvPicPr>
        <p:blipFill rotWithShape="1">
          <a:blip r:embed="rId5">
            <a:alphaModFix/>
          </a:blip>
          <a:srcRect b="6959" l="0" r="0" t="0"/>
          <a:stretch/>
        </p:blipFill>
        <p:spPr>
          <a:xfrm>
            <a:off x="3385450" y="2408950"/>
            <a:ext cx="2617125" cy="2664724"/>
          </a:xfrm>
          <a:prstGeom prst="rect">
            <a:avLst/>
          </a:prstGeom>
          <a:noFill/>
          <a:ln>
            <a:noFill/>
          </a:ln>
        </p:spPr>
      </p:pic>
      <p:sp>
        <p:nvSpPr>
          <p:cNvPr id="66" name="Google Shape;66;p14"/>
          <p:cNvSpPr/>
          <p:nvPr/>
        </p:nvSpPr>
        <p:spPr>
          <a:xfrm>
            <a:off x="4695925" y="4873525"/>
            <a:ext cx="1179300" cy="184800"/>
          </a:xfrm>
          <a:prstGeom prst="rect">
            <a:avLst/>
          </a:prstGeom>
          <a:solidFill>
            <a:srgbClr val="DCDDD9"/>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5"/>
          <p:cNvSpPr txBox="1"/>
          <p:nvPr>
            <p:ph type="ctrTitle"/>
          </p:nvPr>
        </p:nvSpPr>
        <p:spPr>
          <a:xfrm>
            <a:off x="2301350" y="0"/>
            <a:ext cx="6796500" cy="13587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sz="4700">
                <a:latin typeface="Comfortaa"/>
                <a:ea typeface="Comfortaa"/>
                <a:cs typeface="Comfortaa"/>
                <a:sym typeface="Comfortaa"/>
              </a:rPr>
              <a:t>Today’s Session</a:t>
            </a:r>
            <a:endParaRPr sz="4000">
              <a:latin typeface="Comfortaa"/>
              <a:ea typeface="Comfortaa"/>
              <a:cs typeface="Comfortaa"/>
              <a:sym typeface="Comfortaa"/>
            </a:endParaRPr>
          </a:p>
        </p:txBody>
      </p:sp>
      <p:sp>
        <p:nvSpPr>
          <p:cNvPr id="72" name="Google Shape;72;p15"/>
          <p:cNvSpPr txBox="1"/>
          <p:nvPr>
            <p:ph type="ctrTitle"/>
          </p:nvPr>
        </p:nvSpPr>
        <p:spPr>
          <a:xfrm>
            <a:off x="144750" y="1417100"/>
            <a:ext cx="8854500" cy="573600"/>
          </a:xfrm>
          <a:prstGeom prst="rect">
            <a:avLst/>
          </a:prstGeom>
        </p:spPr>
        <p:txBody>
          <a:bodyPr anchorCtr="0" anchor="t" bIns="91425" lIns="91425" spcFirstLastPara="1" rIns="91425" wrap="square" tIns="91425">
            <a:normAutofit fontScale="90000"/>
          </a:bodyPr>
          <a:lstStyle/>
          <a:p>
            <a:pPr indent="-377190" lvl="0" marL="457200" rtl="0" algn="l">
              <a:spcBef>
                <a:spcPts val="0"/>
              </a:spcBef>
              <a:spcAft>
                <a:spcPts val="0"/>
              </a:spcAft>
              <a:buSzPct val="100000"/>
              <a:buFont typeface="Comfortaa"/>
              <a:buChar char="●"/>
            </a:pPr>
            <a:r>
              <a:rPr lang="en" sz="2600">
                <a:latin typeface="Comfortaa"/>
                <a:ea typeface="Comfortaa"/>
                <a:cs typeface="Comfortaa"/>
                <a:sym typeface="Comfortaa"/>
              </a:rPr>
              <a:t>Go through where you can go for more information</a:t>
            </a:r>
            <a:endParaRPr sz="2600">
              <a:latin typeface="Comfortaa"/>
              <a:ea typeface="Comfortaa"/>
              <a:cs typeface="Comfortaa"/>
              <a:sym typeface="Comfortaa"/>
            </a:endParaRPr>
          </a:p>
          <a:p>
            <a:pPr indent="-377190" lvl="0" marL="457200" rtl="0" algn="l">
              <a:spcBef>
                <a:spcPts val="0"/>
              </a:spcBef>
              <a:spcAft>
                <a:spcPts val="0"/>
              </a:spcAft>
              <a:buSzPct val="100000"/>
              <a:buFont typeface="Comfortaa"/>
              <a:buChar char="●"/>
            </a:pPr>
            <a:r>
              <a:rPr lang="en" sz="2600">
                <a:latin typeface="Comfortaa"/>
                <a:ea typeface="Comfortaa"/>
                <a:cs typeface="Comfortaa"/>
                <a:sym typeface="Comfortaa"/>
              </a:rPr>
              <a:t>We will look at the latest trends online which come with potential issues for children’s safety online</a:t>
            </a:r>
            <a:endParaRPr sz="2600">
              <a:latin typeface="Comfortaa"/>
              <a:ea typeface="Comfortaa"/>
              <a:cs typeface="Comfortaa"/>
              <a:sym typeface="Comfortaa"/>
            </a:endParaRPr>
          </a:p>
          <a:p>
            <a:pPr indent="-377190" lvl="0" marL="457200" rtl="0" algn="l">
              <a:spcBef>
                <a:spcPts val="0"/>
              </a:spcBef>
              <a:spcAft>
                <a:spcPts val="0"/>
              </a:spcAft>
              <a:buSzPct val="100000"/>
              <a:buFont typeface="Comfortaa"/>
              <a:buChar char="●"/>
            </a:pPr>
            <a:r>
              <a:rPr lang="en" sz="2600">
                <a:latin typeface="Comfortaa"/>
                <a:ea typeface="Comfortaa"/>
                <a:cs typeface="Comfortaa"/>
                <a:sym typeface="Comfortaa"/>
              </a:rPr>
              <a:t>We will also look at general strategies for staying safe online</a:t>
            </a:r>
            <a:endParaRPr sz="2600">
              <a:latin typeface="Comfortaa"/>
              <a:ea typeface="Comfortaa"/>
              <a:cs typeface="Comfortaa"/>
              <a:sym typeface="Comfortaa"/>
            </a:endParaRPr>
          </a:p>
        </p:txBody>
      </p:sp>
      <p:pic>
        <p:nvPicPr>
          <p:cNvPr id="73" name="Google Shape;73;p15"/>
          <p:cNvPicPr preferRelativeResize="0"/>
          <p:nvPr/>
        </p:nvPicPr>
        <p:blipFill>
          <a:blip r:embed="rId3">
            <a:alphaModFix/>
          </a:blip>
          <a:stretch>
            <a:fillRect/>
          </a:stretch>
        </p:blipFill>
        <p:spPr>
          <a:xfrm>
            <a:off x="152400" y="238100"/>
            <a:ext cx="2114550" cy="8096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6"/>
          <p:cNvSpPr txBox="1"/>
          <p:nvPr>
            <p:ph type="ctrTitle"/>
          </p:nvPr>
        </p:nvSpPr>
        <p:spPr>
          <a:xfrm>
            <a:off x="144750" y="222050"/>
            <a:ext cx="8854500" cy="573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sz="2600">
                <a:latin typeface="Comfortaa"/>
                <a:ea typeface="Comfortaa"/>
                <a:cs typeface="Comfortaa"/>
                <a:sym typeface="Comfortaa"/>
              </a:rPr>
              <a:t>“My children know more about the internet than I do…”</a:t>
            </a:r>
            <a:endParaRPr sz="2600">
              <a:latin typeface="Comfortaa"/>
              <a:ea typeface="Comfortaa"/>
              <a:cs typeface="Comfortaa"/>
              <a:sym typeface="Comfortaa"/>
            </a:endParaRPr>
          </a:p>
        </p:txBody>
      </p:sp>
      <p:pic>
        <p:nvPicPr>
          <p:cNvPr id="79" name="Google Shape;79;p16"/>
          <p:cNvPicPr preferRelativeResize="0"/>
          <p:nvPr/>
        </p:nvPicPr>
        <p:blipFill rotWithShape="1">
          <a:blip r:embed="rId3">
            <a:alphaModFix/>
          </a:blip>
          <a:srcRect b="1748" l="0" r="0" t="0"/>
          <a:stretch/>
        </p:blipFill>
        <p:spPr>
          <a:xfrm>
            <a:off x="984175" y="845075"/>
            <a:ext cx="7175652" cy="39723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7"/>
          <p:cNvPicPr preferRelativeResize="0"/>
          <p:nvPr/>
        </p:nvPicPr>
        <p:blipFill>
          <a:blip r:embed="rId3">
            <a:alphaModFix/>
          </a:blip>
          <a:stretch>
            <a:fillRect/>
          </a:stretch>
        </p:blipFill>
        <p:spPr>
          <a:xfrm>
            <a:off x="612221" y="1233400"/>
            <a:ext cx="7667028" cy="3632400"/>
          </a:xfrm>
          <a:prstGeom prst="rect">
            <a:avLst/>
          </a:prstGeom>
          <a:noFill/>
          <a:ln>
            <a:noFill/>
          </a:ln>
        </p:spPr>
      </p:pic>
      <p:sp>
        <p:nvSpPr>
          <p:cNvPr id="85" name="Google Shape;85;p17"/>
          <p:cNvSpPr txBox="1"/>
          <p:nvPr>
            <p:ph type="ctrTitle"/>
          </p:nvPr>
        </p:nvSpPr>
        <p:spPr>
          <a:xfrm>
            <a:off x="1539350" y="0"/>
            <a:ext cx="6796500" cy="13587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lang="en" sz="4700">
                <a:latin typeface="Comfortaa"/>
                <a:ea typeface="Comfortaa"/>
                <a:cs typeface="Comfortaa"/>
                <a:sym typeface="Comfortaa"/>
              </a:rPr>
              <a:t>Where can I find out more information?</a:t>
            </a:r>
            <a:endParaRPr sz="4000">
              <a:latin typeface="Comfortaa"/>
              <a:ea typeface="Comfortaa"/>
              <a:cs typeface="Comfortaa"/>
              <a:sym typeface="Comfortaa"/>
            </a:endParaRPr>
          </a:p>
        </p:txBody>
      </p:sp>
      <p:cxnSp>
        <p:nvCxnSpPr>
          <p:cNvPr id="86" name="Google Shape;86;p17"/>
          <p:cNvCxnSpPr/>
          <p:nvPr/>
        </p:nvCxnSpPr>
        <p:spPr>
          <a:xfrm>
            <a:off x="846175" y="3251800"/>
            <a:ext cx="2519100" cy="290700"/>
          </a:xfrm>
          <a:prstGeom prst="straightConnector1">
            <a:avLst/>
          </a:prstGeom>
          <a:noFill/>
          <a:ln cap="flat" cmpd="sng" w="152400">
            <a:solidFill>
              <a:srgbClr val="FF0000"/>
            </a:solidFill>
            <a:prstDash val="solid"/>
            <a:round/>
            <a:headEnd len="med" w="med" type="none"/>
            <a:tailEnd len="med" w="med" type="triangle"/>
          </a:ln>
        </p:spPr>
      </p:cxnSp>
      <p:pic>
        <p:nvPicPr>
          <p:cNvPr id="87" name="Google Shape;87;p17"/>
          <p:cNvPicPr preferRelativeResize="0"/>
          <p:nvPr/>
        </p:nvPicPr>
        <p:blipFill>
          <a:blip r:embed="rId4">
            <a:alphaModFix/>
          </a:blip>
          <a:stretch>
            <a:fillRect/>
          </a:stretch>
        </p:blipFill>
        <p:spPr>
          <a:xfrm>
            <a:off x="152400" y="152400"/>
            <a:ext cx="1996550" cy="764445"/>
          </a:xfrm>
          <a:prstGeom prst="rect">
            <a:avLst/>
          </a:prstGeom>
          <a:noFill/>
          <a:ln>
            <a:noFill/>
          </a:ln>
        </p:spPr>
      </p:pic>
      <p:pic>
        <p:nvPicPr>
          <p:cNvPr id="88" name="Google Shape;88;p17"/>
          <p:cNvPicPr preferRelativeResize="0"/>
          <p:nvPr/>
        </p:nvPicPr>
        <p:blipFill>
          <a:blip r:embed="rId5">
            <a:alphaModFix/>
          </a:blip>
          <a:stretch>
            <a:fillRect/>
          </a:stretch>
        </p:blipFill>
        <p:spPr>
          <a:xfrm>
            <a:off x="8050875" y="56900"/>
            <a:ext cx="1029615" cy="1009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pic>
        <p:nvPicPr>
          <p:cNvPr id="94" name="Google Shape;94;p18"/>
          <p:cNvPicPr preferRelativeResize="0"/>
          <p:nvPr/>
        </p:nvPicPr>
        <p:blipFill>
          <a:blip r:embed="rId3">
            <a:alphaModFix/>
          </a:blip>
          <a:stretch>
            <a:fillRect/>
          </a:stretch>
        </p:blipFill>
        <p:spPr>
          <a:xfrm>
            <a:off x="292663" y="3326675"/>
            <a:ext cx="2657475" cy="1714500"/>
          </a:xfrm>
          <a:prstGeom prst="rect">
            <a:avLst/>
          </a:prstGeom>
          <a:noFill/>
          <a:ln>
            <a:noFill/>
          </a:ln>
        </p:spPr>
      </p:pic>
      <p:pic>
        <p:nvPicPr>
          <p:cNvPr id="95" name="Google Shape;95;p18"/>
          <p:cNvPicPr preferRelativeResize="0"/>
          <p:nvPr/>
        </p:nvPicPr>
        <p:blipFill>
          <a:blip r:embed="rId4">
            <a:alphaModFix/>
          </a:blip>
          <a:stretch>
            <a:fillRect/>
          </a:stretch>
        </p:blipFill>
        <p:spPr>
          <a:xfrm>
            <a:off x="2438012" y="1396300"/>
            <a:ext cx="3872150" cy="2953093"/>
          </a:xfrm>
          <a:prstGeom prst="rect">
            <a:avLst/>
          </a:prstGeom>
          <a:noFill/>
          <a:ln>
            <a:noFill/>
          </a:ln>
        </p:spPr>
      </p:pic>
      <p:sp>
        <p:nvSpPr>
          <p:cNvPr id="96" name="Google Shape;96;p18"/>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p>
            <a:pPr indent="0" lvl="0" marL="0" rtl="0" algn="l">
              <a:lnSpc>
                <a:spcPct val="90000"/>
              </a:lnSpc>
              <a:spcBef>
                <a:spcPts val="0"/>
              </a:spcBef>
              <a:spcAft>
                <a:spcPts val="0"/>
              </a:spcAft>
              <a:buClr>
                <a:schemeClr val="dk1"/>
              </a:buClr>
              <a:buSzPts val="3300"/>
              <a:buFont typeface="Calibri"/>
              <a:buNone/>
            </a:pPr>
            <a:r>
              <a:rPr lang="en"/>
              <a:t>What </a:t>
            </a:r>
            <a:r>
              <a:rPr lang="en"/>
              <a:t>social media, apps or games do your children use most?</a:t>
            </a:r>
            <a:endParaRPr/>
          </a:p>
        </p:txBody>
      </p:sp>
      <p:sp>
        <p:nvSpPr>
          <p:cNvPr id="97" name="Google Shape;97;p1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rmAutofit/>
          </a:bodyPr>
          <a:lstStyle/>
          <a:p>
            <a:pPr indent="0" lvl="0" marL="0" rtl="0" algn="r">
              <a:spcBef>
                <a:spcPts val="0"/>
              </a:spcBef>
              <a:spcAft>
                <a:spcPts val="0"/>
              </a:spcAft>
              <a:buNone/>
            </a:pPr>
            <a:fld id="{00000000-1234-1234-1234-123412341234}" type="slidenum">
              <a:rPr lang="en"/>
              <a:t>‹#›</a:t>
            </a:fld>
            <a:endParaRPr/>
          </a:p>
        </p:txBody>
      </p:sp>
      <p:pic>
        <p:nvPicPr>
          <p:cNvPr id="98" name="Google Shape;98;p18"/>
          <p:cNvPicPr preferRelativeResize="0"/>
          <p:nvPr/>
        </p:nvPicPr>
        <p:blipFill rotWithShape="1">
          <a:blip r:embed="rId5">
            <a:alphaModFix/>
          </a:blip>
          <a:srcRect b="0" l="0" r="0" t="0"/>
          <a:stretch/>
        </p:blipFill>
        <p:spPr>
          <a:xfrm>
            <a:off x="74756" y="3107138"/>
            <a:ext cx="1023414" cy="985649"/>
          </a:xfrm>
          <a:prstGeom prst="rect">
            <a:avLst/>
          </a:prstGeom>
          <a:noFill/>
          <a:ln>
            <a:noFill/>
          </a:ln>
        </p:spPr>
      </p:pic>
      <p:pic>
        <p:nvPicPr>
          <p:cNvPr id="99" name="Google Shape;99;p18"/>
          <p:cNvPicPr preferRelativeResize="0"/>
          <p:nvPr/>
        </p:nvPicPr>
        <p:blipFill rotWithShape="1">
          <a:blip r:embed="rId6">
            <a:alphaModFix/>
          </a:blip>
          <a:srcRect b="0" l="0" r="0" t="0"/>
          <a:stretch/>
        </p:blipFill>
        <p:spPr>
          <a:xfrm>
            <a:off x="1230990" y="2375909"/>
            <a:ext cx="1494523" cy="1137232"/>
          </a:xfrm>
          <a:prstGeom prst="rect">
            <a:avLst/>
          </a:prstGeom>
          <a:noFill/>
          <a:ln>
            <a:noFill/>
          </a:ln>
        </p:spPr>
      </p:pic>
      <p:pic>
        <p:nvPicPr>
          <p:cNvPr id="100" name="Google Shape;100;p18"/>
          <p:cNvPicPr preferRelativeResize="0"/>
          <p:nvPr/>
        </p:nvPicPr>
        <p:blipFill rotWithShape="1">
          <a:blip r:embed="rId7">
            <a:alphaModFix/>
          </a:blip>
          <a:srcRect b="0" l="0" r="0" t="0"/>
          <a:stretch/>
        </p:blipFill>
        <p:spPr>
          <a:xfrm>
            <a:off x="6611524" y="956638"/>
            <a:ext cx="2243138" cy="1864519"/>
          </a:xfrm>
          <a:prstGeom prst="rect">
            <a:avLst/>
          </a:prstGeom>
          <a:noFill/>
          <a:ln>
            <a:noFill/>
          </a:ln>
        </p:spPr>
      </p:pic>
      <p:pic>
        <p:nvPicPr>
          <p:cNvPr id="101" name="Google Shape;101;p18"/>
          <p:cNvPicPr preferRelativeResize="0"/>
          <p:nvPr/>
        </p:nvPicPr>
        <p:blipFill rotWithShape="1">
          <a:blip r:embed="rId8">
            <a:alphaModFix/>
          </a:blip>
          <a:srcRect b="0" l="0" r="0" t="0"/>
          <a:stretch/>
        </p:blipFill>
        <p:spPr>
          <a:xfrm>
            <a:off x="6173579" y="2456819"/>
            <a:ext cx="1787421" cy="1508432"/>
          </a:xfrm>
          <a:prstGeom prst="rect">
            <a:avLst/>
          </a:prstGeom>
          <a:noFill/>
          <a:ln>
            <a:noFill/>
          </a:ln>
        </p:spPr>
      </p:pic>
      <p:pic>
        <p:nvPicPr>
          <p:cNvPr id="102" name="Google Shape;102;p18"/>
          <p:cNvPicPr preferRelativeResize="0"/>
          <p:nvPr/>
        </p:nvPicPr>
        <p:blipFill rotWithShape="1">
          <a:blip r:embed="rId9">
            <a:alphaModFix/>
          </a:blip>
          <a:srcRect b="0" l="0" r="0" t="0"/>
          <a:stretch/>
        </p:blipFill>
        <p:spPr>
          <a:xfrm>
            <a:off x="6353155" y="3965248"/>
            <a:ext cx="2266988" cy="1075859"/>
          </a:xfrm>
          <a:prstGeom prst="rect">
            <a:avLst/>
          </a:prstGeom>
          <a:noFill/>
          <a:ln>
            <a:noFill/>
          </a:ln>
        </p:spPr>
      </p:pic>
      <p:pic>
        <p:nvPicPr>
          <p:cNvPr id="103" name="Google Shape;103;p18"/>
          <p:cNvPicPr preferRelativeResize="0"/>
          <p:nvPr/>
        </p:nvPicPr>
        <p:blipFill rotWithShape="1">
          <a:blip r:embed="rId10">
            <a:alphaModFix/>
          </a:blip>
          <a:srcRect b="0" l="0" r="0" t="0"/>
          <a:stretch/>
        </p:blipFill>
        <p:spPr>
          <a:xfrm>
            <a:off x="7834886" y="2787771"/>
            <a:ext cx="1274382" cy="1208322"/>
          </a:xfrm>
          <a:prstGeom prst="rect">
            <a:avLst/>
          </a:prstGeom>
          <a:noFill/>
          <a:ln>
            <a:noFill/>
          </a:ln>
        </p:spPr>
      </p:pic>
      <p:pic>
        <p:nvPicPr>
          <p:cNvPr id="104" name="Google Shape;104;p18"/>
          <p:cNvPicPr preferRelativeResize="0"/>
          <p:nvPr/>
        </p:nvPicPr>
        <p:blipFill rotWithShape="1">
          <a:blip r:embed="rId11">
            <a:alphaModFix/>
          </a:blip>
          <a:srcRect b="0" l="25911" r="23804" t="0"/>
          <a:stretch/>
        </p:blipFill>
        <p:spPr>
          <a:xfrm>
            <a:off x="74750" y="1387500"/>
            <a:ext cx="1436800" cy="1600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pic>
        <p:nvPicPr>
          <p:cNvPr id="109" name="Google Shape;109;p19"/>
          <p:cNvPicPr preferRelativeResize="0"/>
          <p:nvPr/>
        </p:nvPicPr>
        <p:blipFill rotWithShape="1">
          <a:blip r:embed="rId3">
            <a:alphaModFix/>
          </a:blip>
          <a:srcRect b="53790" l="31936" r="64807" t="34997"/>
          <a:stretch/>
        </p:blipFill>
        <p:spPr>
          <a:xfrm>
            <a:off x="5878157" y="888413"/>
            <a:ext cx="690746" cy="636000"/>
          </a:xfrm>
          <a:prstGeom prst="rect">
            <a:avLst/>
          </a:prstGeom>
          <a:noFill/>
          <a:ln>
            <a:noFill/>
          </a:ln>
        </p:spPr>
      </p:pic>
      <p:pic>
        <p:nvPicPr>
          <p:cNvPr id="110" name="Google Shape;110;p19"/>
          <p:cNvPicPr preferRelativeResize="0"/>
          <p:nvPr/>
        </p:nvPicPr>
        <p:blipFill rotWithShape="1">
          <a:blip r:embed="rId3">
            <a:alphaModFix/>
          </a:blip>
          <a:srcRect b="68989" l="32104" r="64807" t="20231"/>
          <a:stretch/>
        </p:blipFill>
        <p:spPr>
          <a:xfrm rot="-1378474">
            <a:off x="2210947" y="2444607"/>
            <a:ext cx="681284" cy="549970"/>
          </a:xfrm>
          <a:prstGeom prst="rect">
            <a:avLst/>
          </a:prstGeom>
          <a:noFill/>
          <a:ln>
            <a:noFill/>
          </a:ln>
        </p:spPr>
      </p:pic>
      <p:pic>
        <p:nvPicPr>
          <p:cNvPr descr="Twitter - Free social media icons" id="111" name="Google Shape;111;p19">
            <a:hlinkClick r:id="rId4"/>
          </p:cNvPr>
          <p:cNvPicPr preferRelativeResize="0"/>
          <p:nvPr/>
        </p:nvPicPr>
        <p:blipFill rotWithShape="1">
          <a:blip r:embed="rId5">
            <a:alphaModFix/>
          </a:blip>
          <a:srcRect b="55483" l="37348" r="37012" t="5055"/>
          <a:stretch/>
        </p:blipFill>
        <p:spPr>
          <a:xfrm rot="940634">
            <a:off x="8183001" y="315396"/>
            <a:ext cx="644708" cy="538053"/>
          </a:xfrm>
          <a:prstGeom prst="rect">
            <a:avLst/>
          </a:prstGeom>
          <a:noFill/>
          <a:ln>
            <a:noFill/>
          </a:ln>
        </p:spPr>
      </p:pic>
      <p:pic>
        <p:nvPicPr>
          <p:cNvPr descr="Twitter - Free social media icons" id="112" name="Google Shape;112;p19">
            <a:hlinkClick r:id="rId6"/>
          </p:cNvPr>
          <p:cNvPicPr preferRelativeResize="0"/>
          <p:nvPr/>
        </p:nvPicPr>
        <p:blipFill rotWithShape="1">
          <a:blip r:embed="rId5">
            <a:alphaModFix/>
          </a:blip>
          <a:srcRect b="3441" l="37348" r="37012" t="55139"/>
          <a:stretch/>
        </p:blipFill>
        <p:spPr>
          <a:xfrm rot="-1682405">
            <a:off x="1007851" y="2978786"/>
            <a:ext cx="628623" cy="548755"/>
          </a:xfrm>
          <a:prstGeom prst="rect">
            <a:avLst/>
          </a:prstGeom>
          <a:noFill/>
          <a:ln>
            <a:noFill/>
          </a:ln>
        </p:spPr>
      </p:pic>
      <p:pic>
        <p:nvPicPr>
          <p:cNvPr descr="Social Media Logos 48 free icons (SVG, EPS, PSD, PNG files)" id="113" name="Google Shape;113;p19">
            <a:hlinkClick r:id="rId7"/>
          </p:cNvPr>
          <p:cNvPicPr preferRelativeResize="0"/>
          <p:nvPr/>
        </p:nvPicPr>
        <p:blipFill rotWithShape="1">
          <a:blip r:embed="rId8">
            <a:alphaModFix/>
          </a:blip>
          <a:srcRect b="60369" l="69595" r="15077" t="25592"/>
          <a:stretch/>
        </p:blipFill>
        <p:spPr>
          <a:xfrm rot="1382774">
            <a:off x="5958572" y="2307057"/>
            <a:ext cx="678542" cy="576201"/>
          </a:xfrm>
          <a:prstGeom prst="rect">
            <a:avLst/>
          </a:prstGeom>
          <a:noFill/>
          <a:ln>
            <a:noFill/>
          </a:ln>
        </p:spPr>
      </p:pic>
      <p:pic>
        <p:nvPicPr>
          <p:cNvPr id="114" name="Google Shape;114;p19"/>
          <p:cNvPicPr preferRelativeResize="0"/>
          <p:nvPr/>
        </p:nvPicPr>
        <p:blipFill rotWithShape="1">
          <a:blip r:embed="rId9">
            <a:alphaModFix/>
          </a:blip>
          <a:srcRect b="0" l="16189" r="17999" t="3213"/>
          <a:stretch/>
        </p:blipFill>
        <p:spPr>
          <a:xfrm>
            <a:off x="275278" y="3646118"/>
            <a:ext cx="703377" cy="646047"/>
          </a:xfrm>
          <a:prstGeom prst="rect">
            <a:avLst/>
          </a:prstGeom>
          <a:noFill/>
          <a:ln>
            <a:noFill/>
          </a:ln>
        </p:spPr>
      </p:pic>
      <p:pic>
        <p:nvPicPr>
          <p:cNvPr id="115" name="Google Shape;115;p19"/>
          <p:cNvPicPr preferRelativeResize="0"/>
          <p:nvPr/>
        </p:nvPicPr>
        <p:blipFill rotWithShape="1">
          <a:blip r:embed="rId10">
            <a:alphaModFix/>
          </a:blip>
          <a:srcRect b="11473" l="30533" r="29945" t="13927"/>
          <a:stretch/>
        </p:blipFill>
        <p:spPr>
          <a:xfrm>
            <a:off x="4062752" y="3534360"/>
            <a:ext cx="731693" cy="566111"/>
          </a:xfrm>
          <a:prstGeom prst="rect">
            <a:avLst/>
          </a:prstGeom>
          <a:noFill/>
          <a:ln>
            <a:noFill/>
          </a:ln>
        </p:spPr>
      </p:pic>
      <p:pic>
        <p:nvPicPr>
          <p:cNvPr id="116" name="Google Shape;116;p19"/>
          <p:cNvPicPr preferRelativeResize="0"/>
          <p:nvPr/>
        </p:nvPicPr>
        <p:blipFill rotWithShape="1">
          <a:blip r:embed="rId11">
            <a:alphaModFix/>
          </a:blip>
          <a:srcRect b="0" l="0" r="0" t="0"/>
          <a:stretch/>
        </p:blipFill>
        <p:spPr>
          <a:xfrm rot="-1755071">
            <a:off x="7972123" y="3738154"/>
            <a:ext cx="679660" cy="582799"/>
          </a:xfrm>
          <a:prstGeom prst="rect">
            <a:avLst/>
          </a:prstGeom>
          <a:noFill/>
          <a:ln>
            <a:noFill/>
          </a:ln>
        </p:spPr>
      </p:pic>
      <p:sp>
        <p:nvSpPr>
          <p:cNvPr id="117" name="Google Shape;117;p19"/>
          <p:cNvSpPr/>
          <p:nvPr/>
        </p:nvSpPr>
        <p:spPr>
          <a:xfrm rot="-1404701">
            <a:off x="964219" y="3457792"/>
            <a:ext cx="1143871" cy="346139"/>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i="0" lang="en" sz="1800" u="none" cap="none" strike="noStrike">
                <a:solidFill>
                  <a:schemeClr val="dk1"/>
                </a:solidFill>
                <a:latin typeface="Calibri"/>
                <a:ea typeface="Calibri"/>
                <a:cs typeface="Calibri"/>
                <a:sym typeface="Calibri"/>
              </a:rPr>
              <a:t>WhatsApp</a:t>
            </a:r>
            <a:endParaRPr sz="1800">
              <a:solidFill>
                <a:schemeClr val="dk1"/>
              </a:solidFill>
              <a:latin typeface="Calibri"/>
              <a:ea typeface="Calibri"/>
              <a:cs typeface="Calibri"/>
              <a:sym typeface="Calibri"/>
            </a:endParaRPr>
          </a:p>
        </p:txBody>
      </p:sp>
      <p:sp>
        <p:nvSpPr>
          <p:cNvPr id="118" name="Google Shape;118;p19"/>
          <p:cNvSpPr/>
          <p:nvPr/>
        </p:nvSpPr>
        <p:spPr>
          <a:xfrm rot="849491">
            <a:off x="7764974" y="817322"/>
            <a:ext cx="1094032" cy="346196"/>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Instagram</a:t>
            </a:r>
            <a:endParaRPr sz="1800">
              <a:solidFill>
                <a:schemeClr val="dk1"/>
              </a:solidFill>
              <a:latin typeface="Calibri"/>
              <a:ea typeface="Calibri"/>
              <a:cs typeface="Calibri"/>
              <a:sym typeface="Calibri"/>
            </a:endParaRPr>
          </a:p>
        </p:txBody>
      </p:sp>
      <p:sp>
        <p:nvSpPr>
          <p:cNvPr id="119" name="Google Shape;119;p19"/>
          <p:cNvSpPr/>
          <p:nvPr/>
        </p:nvSpPr>
        <p:spPr>
          <a:xfrm rot="-1375752">
            <a:off x="2244542" y="3001693"/>
            <a:ext cx="1047246" cy="346181"/>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Facebook</a:t>
            </a:r>
            <a:endParaRPr sz="1800">
              <a:solidFill>
                <a:schemeClr val="dk1"/>
              </a:solidFill>
              <a:latin typeface="Calibri"/>
              <a:ea typeface="Calibri"/>
              <a:cs typeface="Calibri"/>
              <a:sym typeface="Calibri"/>
            </a:endParaRPr>
          </a:p>
        </p:txBody>
      </p:sp>
      <p:sp>
        <p:nvSpPr>
          <p:cNvPr id="120" name="Google Shape;120;p19"/>
          <p:cNvSpPr/>
          <p:nvPr/>
        </p:nvSpPr>
        <p:spPr>
          <a:xfrm rot="1450402">
            <a:off x="5646700" y="2850702"/>
            <a:ext cx="835900" cy="346184"/>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Twitter</a:t>
            </a:r>
            <a:endParaRPr sz="1800">
              <a:solidFill>
                <a:schemeClr val="dk1"/>
              </a:solidFill>
              <a:latin typeface="Calibri"/>
              <a:ea typeface="Calibri"/>
              <a:cs typeface="Calibri"/>
              <a:sym typeface="Calibri"/>
            </a:endParaRPr>
          </a:p>
        </p:txBody>
      </p:sp>
      <p:sp>
        <p:nvSpPr>
          <p:cNvPr id="121" name="Google Shape;121;p19"/>
          <p:cNvSpPr/>
          <p:nvPr/>
        </p:nvSpPr>
        <p:spPr>
          <a:xfrm>
            <a:off x="63020" y="4176454"/>
            <a:ext cx="1221600" cy="3462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PlayStation</a:t>
            </a:r>
            <a:endParaRPr sz="1800">
              <a:solidFill>
                <a:schemeClr val="dk1"/>
              </a:solidFill>
              <a:latin typeface="Calibri"/>
              <a:ea typeface="Calibri"/>
              <a:cs typeface="Calibri"/>
              <a:sym typeface="Calibri"/>
            </a:endParaRPr>
          </a:p>
        </p:txBody>
      </p:sp>
      <p:sp>
        <p:nvSpPr>
          <p:cNvPr id="122" name="Google Shape;122;p19"/>
          <p:cNvSpPr/>
          <p:nvPr/>
        </p:nvSpPr>
        <p:spPr>
          <a:xfrm>
            <a:off x="3739127" y="4057098"/>
            <a:ext cx="1188000" cy="3462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Messenger</a:t>
            </a:r>
            <a:endParaRPr sz="1800">
              <a:solidFill>
                <a:schemeClr val="dk1"/>
              </a:solidFill>
              <a:latin typeface="Calibri"/>
              <a:ea typeface="Calibri"/>
              <a:cs typeface="Calibri"/>
              <a:sym typeface="Calibri"/>
            </a:endParaRPr>
          </a:p>
        </p:txBody>
      </p:sp>
      <p:sp>
        <p:nvSpPr>
          <p:cNvPr id="123" name="Google Shape;123;p19"/>
          <p:cNvSpPr/>
          <p:nvPr/>
        </p:nvSpPr>
        <p:spPr>
          <a:xfrm>
            <a:off x="5630793" y="1505413"/>
            <a:ext cx="1100400" cy="3462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Snap Chat</a:t>
            </a:r>
            <a:endParaRPr sz="1800">
              <a:solidFill>
                <a:schemeClr val="dk1"/>
              </a:solidFill>
              <a:latin typeface="Calibri"/>
              <a:ea typeface="Calibri"/>
              <a:cs typeface="Calibri"/>
              <a:sym typeface="Calibri"/>
            </a:endParaRPr>
          </a:p>
        </p:txBody>
      </p:sp>
      <p:sp>
        <p:nvSpPr>
          <p:cNvPr id="124" name="Google Shape;124;p19"/>
          <p:cNvSpPr/>
          <p:nvPr/>
        </p:nvSpPr>
        <p:spPr>
          <a:xfrm rot="-1810623">
            <a:off x="8216712" y="4229939"/>
            <a:ext cx="685733" cy="346289"/>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X-box</a:t>
            </a:r>
            <a:endParaRPr sz="1800">
              <a:solidFill>
                <a:schemeClr val="dk1"/>
              </a:solidFill>
              <a:latin typeface="Calibri"/>
              <a:ea typeface="Calibri"/>
              <a:cs typeface="Calibri"/>
              <a:sym typeface="Calibri"/>
            </a:endParaRPr>
          </a:p>
        </p:txBody>
      </p:sp>
      <p:pic>
        <p:nvPicPr>
          <p:cNvPr descr="Twitter - Free social media icons" id="125" name="Google Shape;125;p19">
            <a:hlinkClick r:id="rId12"/>
          </p:cNvPr>
          <p:cNvPicPr preferRelativeResize="0"/>
          <p:nvPr/>
        </p:nvPicPr>
        <p:blipFill rotWithShape="1">
          <a:blip r:embed="rId5">
            <a:alphaModFix/>
          </a:blip>
          <a:srcRect b="54483" l="68998" r="2805" t="4554"/>
          <a:stretch/>
        </p:blipFill>
        <p:spPr>
          <a:xfrm rot="-1633237">
            <a:off x="382405" y="498022"/>
            <a:ext cx="636258" cy="542382"/>
          </a:xfrm>
          <a:prstGeom prst="rect">
            <a:avLst/>
          </a:prstGeom>
          <a:noFill/>
          <a:ln>
            <a:noFill/>
          </a:ln>
        </p:spPr>
      </p:pic>
      <p:sp>
        <p:nvSpPr>
          <p:cNvPr id="126" name="Google Shape;126;p19"/>
          <p:cNvSpPr txBox="1"/>
          <p:nvPr/>
        </p:nvSpPr>
        <p:spPr>
          <a:xfrm rot="-1593903">
            <a:off x="494455" y="1012133"/>
            <a:ext cx="954577" cy="346143"/>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YouTube</a:t>
            </a:r>
            <a:endParaRPr sz="1100"/>
          </a:p>
        </p:txBody>
      </p:sp>
      <p:pic>
        <p:nvPicPr>
          <p:cNvPr id="127" name="Google Shape;127;p19"/>
          <p:cNvPicPr preferRelativeResize="0"/>
          <p:nvPr/>
        </p:nvPicPr>
        <p:blipFill rotWithShape="1">
          <a:blip r:embed="rId13">
            <a:alphaModFix/>
          </a:blip>
          <a:srcRect b="0" l="0" r="0" t="0"/>
          <a:stretch/>
        </p:blipFill>
        <p:spPr>
          <a:xfrm rot="-1758098">
            <a:off x="372775" y="1765004"/>
            <a:ext cx="1387865" cy="712688"/>
          </a:xfrm>
          <a:prstGeom prst="rect">
            <a:avLst/>
          </a:prstGeom>
          <a:noFill/>
          <a:ln>
            <a:noFill/>
          </a:ln>
        </p:spPr>
      </p:pic>
      <p:pic>
        <p:nvPicPr>
          <p:cNvPr id="128" name="Google Shape;128;p19"/>
          <p:cNvPicPr preferRelativeResize="0"/>
          <p:nvPr/>
        </p:nvPicPr>
        <p:blipFill rotWithShape="1">
          <a:blip r:embed="rId14">
            <a:alphaModFix/>
          </a:blip>
          <a:srcRect b="0" l="0" r="0" t="0"/>
          <a:stretch/>
        </p:blipFill>
        <p:spPr>
          <a:xfrm rot="1860695">
            <a:off x="7388516" y="1681879"/>
            <a:ext cx="1390937" cy="704662"/>
          </a:xfrm>
          <a:prstGeom prst="rect">
            <a:avLst/>
          </a:prstGeom>
          <a:noFill/>
          <a:ln>
            <a:noFill/>
          </a:ln>
        </p:spPr>
      </p:pic>
      <p:pic>
        <p:nvPicPr>
          <p:cNvPr id="129" name="Google Shape;129;p19"/>
          <p:cNvPicPr preferRelativeResize="0"/>
          <p:nvPr/>
        </p:nvPicPr>
        <p:blipFill rotWithShape="1">
          <a:blip r:embed="rId15">
            <a:alphaModFix/>
          </a:blip>
          <a:srcRect b="0" l="0" r="0" t="0"/>
          <a:stretch/>
        </p:blipFill>
        <p:spPr>
          <a:xfrm>
            <a:off x="4168827" y="1016751"/>
            <a:ext cx="725373" cy="712088"/>
          </a:xfrm>
          <a:prstGeom prst="rect">
            <a:avLst/>
          </a:prstGeom>
          <a:noFill/>
          <a:ln>
            <a:noFill/>
          </a:ln>
        </p:spPr>
      </p:pic>
      <p:sp>
        <p:nvSpPr>
          <p:cNvPr id="130" name="Google Shape;130;p19"/>
          <p:cNvSpPr/>
          <p:nvPr/>
        </p:nvSpPr>
        <p:spPr>
          <a:xfrm>
            <a:off x="3933273" y="1752142"/>
            <a:ext cx="1077000" cy="3462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Minecraft</a:t>
            </a:r>
            <a:endParaRPr sz="1800">
              <a:solidFill>
                <a:schemeClr val="dk1"/>
              </a:solidFill>
              <a:latin typeface="Calibri"/>
              <a:ea typeface="Calibri"/>
              <a:cs typeface="Calibri"/>
              <a:sym typeface="Calibri"/>
            </a:endParaRPr>
          </a:p>
        </p:txBody>
      </p:sp>
      <p:sp>
        <p:nvSpPr>
          <p:cNvPr id="131" name="Google Shape;131;p19"/>
          <p:cNvSpPr/>
          <p:nvPr/>
        </p:nvSpPr>
        <p:spPr>
          <a:xfrm rot="-1739237">
            <a:off x="910616" y="2368701"/>
            <a:ext cx="793619" cy="346458"/>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Roblox</a:t>
            </a:r>
            <a:endParaRPr sz="1800">
              <a:solidFill>
                <a:schemeClr val="dk1"/>
              </a:solidFill>
              <a:latin typeface="Calibri"/>
              <a:ea typeface="Calibri"/>
              <a:cs typeface="Calibri"/>
              <a:sym typeface="Calibri"/>
            </a:endParaRPr>
          </a:p>
        </p:txBody>
      </p:sp>
      <p:sp>
        <p:nvSpPr>
          <p:cNvPr id="132" name="Google Shape;132;p19"/>
          <p:cNvSpPr/>
          <p:nvPr/>
        </p:nvSpPr>
        <p:spPr>
          <a:xfrm rot="1608218">
            <a:off x="7362494" y="2300084"/>
            <a:ext cx="902127" cy="346146"/>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Fortnite</a:t>
            </a:r>
            <a:endParaRPr sz="1800">
              <a:solidFill>
                <a:schemeClr val="dk1"/>
              </a:solidFill>
              <a:latin typeface="Calibri"/>
              <a:ea typeface="Calibri"/>
              <a:cs typeface="Calibri"/>
              <a:sym typeface="Calibri"/>
            </a:endParaRPr>
          </a:p>
        </p:txBody>
      </p:sp>
      <p:sp>
        <p:nvSpPr>
          <p:cNvPr id="133" name="Google Shape;133;p19"/>
          <p:cNvSpPr/>
          <p:nvPr/>
        </p:nvSpPr>
        <p:spPr>
          <a:xfrm>
            <a:off x="2172892" y="1563433"/>
            <a:ext cx="1117200" cy="3462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Among Us</a:t>
            </a:r>
            <a:endParaRPr sz="1800">
              <a:solidFill>
                <a:schemeClr val="dk1"/>
              </a:solidFill>
              <a:latin typeface="Calibri"/>
              <a:ea typeface="Calibri"/>
              <a:cs typeface="Calibri"/>
              <a:sym typeface="Calibri"/>
            </a:endParaRPr>
          </a:p>
        </p:txBody>
      </p:sp>
      <p:pic>
        <p:nvPicPr>
          <p:cNvPr descr="Image result for among us app" id="134" name="Google Shape;134;p19">
            <a:hlinkClick r:id="rId16"/>
          </p:cNvPr>
          <p:cNvPicPr preferRelativeResize="0"/>
          <p:nvPr/>
        </p:nvPicPr>
        <p:blipFill rotWithShape="1">
          <a:blip r:embed="rId17">
            <a:alphaModFix/>
          </a:blip>
          <a:srcRect b="0" l="0" r="0" t="0"/>
          <a:stretch/>
        </p:blipFill>
        <p:spPr>
          <a:xfrm>
            <a:off x="2429831" y="922988"/>
            <a:ext cx="725372" cy="645812"/>
          </a:xfrm>
          <a:prstGeom prst="rect">
            <a:avLst/>
          </a:prstGeom>
          <a:noFill/>
          <a:ln>
            <a:noFill/>
          </a:ln>
        </p:spPr>
      </p:pic>
      <p:pic>
        <p:nvPicPr>
          <p:cNvPr descr="Image result for google image" id="135" name="Google Shape;135;p19">
            <a:hlinkClick r:id="rId18"/>
          </p:cNvPr>
          <p:cNvPicPr preferRelativeResize="0"/>
          <p:nvPr/>
        </p:nvPicPr>
        <p:blipFill rotWithShape="1">
          <a:blip r:embed="rId19">
            <a:alphaModFix/>
          </a:blip>
          <a:srcRect b="6749" l="5158" r="4179" t="28846"/>
          <a:stretch/>
        </p:blipFill>
        <p:spPr>
          <a:xfrm>
            <a:off x="3793005" y="4559180"/>
            <a:ext cx="1256908" cy="442801"/>
          </a:xfrm>
          <a:prstGeom prst="rect">
            <a:avLst/>
          </a:prstGeom>
          <a:noFill/>
          <a:ln>
            <a:noFill/>
          </a:ln>
        </p:spPr>
      </p:pic>
      <p:sp>
        <p:nvSpPr>
          <p:cNvPr id="136" name="Google Shape;136;p19"/>
          <p:cNvSpPr/>
          <p:nvPr/>
        </p:nvSpPr>
        <p:spPr>
          <a:xfrm>
            <a:off x="1900502" y="172955"/>
            <a:ext cx="5056200" cy="5310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rPr b="1" lang="en" sz="3000" u="sng">
                <a:solidFill>
                  <a:schemeClr val="dk1"/>
                </a:solidFill>
                <a:latin typeface="Calibri"/>
                <a:ea typeface="Calibri"/>
                <a:cs typeface="Calibri"/>
                <a:sym typeface="Calibri"/>
              </a:rPr>
              <a:t>Age Restrictions:</a:t>
            </a:r>
            <a:endParaRPr b="1" sz="3000" u="sng">
              <a:solidFill>
                <a:schemeClr val="dk1"/>
              </a:solidFill>
              <a:latin typeface="Calibri"/>
              <a:ea typeface="Calibri"/>
              <a:cs typeface="Calibri"/>
              <a:sym typeface="Calibri"/>
            </a:endParaRPr>
          </a:p>
        </p:txBody>
      </p:sp>
      <p:pic>
        <p:nvPicPr>
          <p:cNvPr descr="Analysis: Why TikTok is open for business" id="137" name="Google Shape;137;p19"/>
          <p:cNvPicPr preferRelativeResize="0"/>
          <p:nvPr/>
        </p:nvPicPr>
        <p:blipFill rotWithShape="1">
          <a:blip r:embed="rId20">
            <a:alphaModFix/>
          </a:blip>
          <a:srcRect b="9280" l="21260" r="19501" t="12405"/>
          <a:stretch/>
        </p:blipFill>
        <p:spPr>
          <a:xfrm>
            <a:off x="4062752" y="2370236"/>
            <a:ext cx="680626" cy="599874"/>
          </a:xfrm>
          <a:prstGeom prst="rect">
            <a:avLst/>
          </a:prstGeom>
          <a:noFill/>
          <a:ln>
            <a:noFill/>
          </a:ln>
        </p:spPr>
      </p:pic>
      <p:sp>
        <p:nvSpPr>
          <p:cNvPr id="138" name="Google Shape;138;p19"/>
          <p:cNvSpPr/>
          <p:nvPr/>
        </p:nvSpPr>
        <p:spPr>
          <a:xfrm>
            <a:off x="6014465" y="4548708"/>
            <a:ext cx="854700" cy="3462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Discord</a:t>
            </a:r>
            <a:endParaRPr sz="1800">
              <a:solidFill>
                <a:schemeClr val="dk1"/>
              </a:solidFill>
              <a:latin typeface="Calibri"/>
              <a:ea typeface="Calibri"/>
              <a:cs typeface="Calibri"/>
              <a:sym typeface="Calibri"/>
            </a:endParaRPr>
          </a:p>
        </p:txBody>
      </p:sp>
      <p:pic>
        <p:nvPicPr>
          <p:cNvPr descr="Tumblr - Home of Fandom 19.5.0.00 APK Download by Tumblr, Inc - APKMirror" id="139" name="Google Shape;139;p19"/>
          <p:cNvPicPr preferRelativeResize="0"/>
          <p:nvPr/>
        </p:nvPicPr>
        <p:blipFill rotWithShape="1">
          <a:blip r:embed="rId21">
            <a:alphaModFix/>
          </a:blip>
          <a:srcRect b="0" l="0" r="0" t="0"/>
          <a:stretch/>
        </p:blipFill>
        <p:spPr>
          <a:xfrm rot="1354794">
            <a:off x="7191273" y="2899850"/>
            <a:ext cx="653418" cy="642298"/>
          </a:xfrm>
          <a:prstGeom prst="rect">
            <a:avLst/>
          </a:prstGeom>
          <a:noFill/>
          <a:ln>
            <a:noFill/>
          </a:ln>
        </p:spPr>
      </p:pic>
      <p:sp>
        <p:nvSpPr>
          <p:cNvPr id="140" name="Google Shape;140;p19"/>
          <p:cNvSpPr/>
          <p:nvPr/>
        </p:nvSpPr>
        <p:spPr>
          <a:xfrm rot="1392747">
            <a:off x="6977736" y="3472602"/>
            <a:ext cx="814428" cy="346334"/>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Tumblr</a:t>
            </a:r>
            <a:endParaRPr sz="1800">
              <a:solidFill>
                <a:schemeClr val="dk1"/>
              </a:solidFill>
              <a:latin typeface="Calibri"/>
              <a:ea typeface="Calibri"/>
              <a:cs typeface="Calibri"/>
              <a:sym typeface="Calibri"/>
            </a:endParaRPr>
          </a:p>
        </p:txBody>
      </p:sp>
      <p:pic>
        <p:nvPicPr>
          <p:cNvPr descr="Discord - Killzone Gaming" id="141" name="Google Shape;141;p19"/>
          <p:cNvPicPr preferRelativeResize="0"/>
          <p:nvPr/>
        </p:nvPicPr>
        <p:blipFill rotWithShape="1">
          <a:blip r:embed="rId22">
            <a:alphaModFix/>
          </a:blip>
          <a:srcRect b="0" l="0" r="0" t="0"/>
          <a:stretch/>
        </p:blipFill>
        <p:spPr>
          <a:xfrm>
            <a:off x="6093455" y="3752670"/>
            <a:ext cx="795847" cy="795847"/>
          </a:xfrm>
          <a:prstGeom prst="rect">
            <a:avLst/>
          </a:prstGeom>
          <a:noFill/>
          <a:ln>
            <a:noFill/>
          </a:ln>
        </p:spPr>
      </p:pic>
      <p:pic>
        <p:nvPicPr>
          <p:cNvPr descr="Image result for number 7 black" id="142" name="Google Shape;142;p19">
            <a:hlinkClick r:id="rId23"/>
          </p:cNvPr>
          <p:cNvPicPr preferRelativeResize="0"/>
          <p:nvPr/>
        </p:nvPicPr>
        <p:blipFill rotWithShape="1">
          <a:blip r:embed="rId24">
            <a:alphaModFix/>
          </a:blip>
          <a:srcRect b="13080" l="27726" r="29312" t="13389"/>
          <a:stretch/>
        </p:blipFill>
        <p:spPr>
          <a:xfrm rot="-1227353">
            <a:off x="3016544" y="835489"/>
            <a:ext cx="321228" cy="309756"/>
          </a:xfrm>
          <a:prstGeom prst="rect">
            <a:avLst/>
          </a:prstGeom>
          <a:noFill/>
          <a:ln>
            <a:noFill/>
          </a:ln>
        </p:spPr>
      </p:pic>
      <p:pic>
        <p:nvPicPr>
          <p:cNvPr descr="Image result for black number 13" id="143" name="Google Shape;143;p19">
            <a:hlinkClick r:id="rId25"/>
          </p:cNvPr>
          <p:cNvPicPr preferRelativeResize="0"/>
          <p:nvPr/>
        </p:nvPicPr>
        <p:blipFill rotWithShape="1">
          <a:blip r:embed="rId26">
            <a:alphaModFix/>
          </a:blip>
          <a:srcRect b="11541" l="3402" r="5122" t="10155"/>
          <a:stretch/>
        </p:blipFill>
        <p:spPr>
          <a:xfrm rot="-1182437">
            <a:off x="3824180" y="2692261"/>
            <a:ext cx="343792" cy="340547"/>
          </a:xfrm>
          <a:prstGeom prst="rect">
            <a:avLst/>
          </a:prstGeom>
          <a:noFill/>
          <a:ln>
            <a:noFill/>
          </a:ln>
        </p:spPr>
      </p:pic>
      <p:pic>
        <p:nvPicPr>
          <p:cNvPr descr="Image result for black number 18" id="144" name="Google Shape;144;p19">
            <a:hlinkClick r:id="rId27"/>
          </p:cNvPr>
          <p:cNvPicPr preferRelativeResize="0"/>
          <p:nvPr/>
        </p:nvPicPr>
        <p:blipFill rotWithShape="1">
          <a:blip r:embed="rId28">
            <a:alphaModFix/>
          </a:blip>
          <a:srcRect b="32691" l="22670" r="22462" t="32942"/>
          <a:stretch/>
        </p:blipFill>
        <p:spPr>
          <a:xfrm rot="580600">
            <a:off x="905123" y="444487"/>
            <a:ext cx="335193" cy="279870"/>
          </a:xfrm>
          <a:prstGeom prst="rect">
            <a:avLst/>
          </a:prstGeom>
          <a:noFill/>
          <a:ln>
            <a:noFill/>
          </a:ln>
        </p:spPr>
      </p:pic>
      <p:pic>
        <p:nvPicPr>
          <p:cNvPr descr="Image result for black number 18" id="145" name="Google Shape;145;p19">
            <a:hlinkClick r:id="rId29"/>
          </p:cNvPr>
          <p:cNvPicPr preferRelativeResize="0"/>
          <p:nvPr/>
        </p:nvPicPr>
        <p:blipFill rotWithShape="1">
          <a:blip r:embed="rId30">
            <a:alphaModFix/>
          </a:blip>
          <a:srcRect b="32691" l="22670" r="22462" t="32942"/>
          <a:stretch/>
        </p:blipFill>
        <p:spPr>
          <a:xfrm rot="580598">
            <a:off x="157159" y="3560125"/>
            <a:ext cx="355770" cy="297050"/>
          </a:xfrm>
          <a:prstGeom prst="rect">
            <a:avLst/>
          </a:prstGeom>
          <a:noFill/>
          <a:ln>
            <a:noFill/>
          </a:ln>
        </p:spPr>
      </p:pic>
      <p:pic>
        <p:nvPicPr>
          <p:cNvPr descr="Image result for black number 18" id="146" name="Google Shape;146;p19">
            <a:hlinkClick r:id="rId31"/>
          </p:cNvPr>
          <p:cNvPicPr preferRelativeResize="0"/>
          <p:nvPr/>
        </p:nvPicPr>
        <p:blipFill rotWithShape="1">
          <a:blip r:embed="rId30">
            <a:alphaModFix/>
          </a:blip>
          <a:srcRect b="32691" l="22670" r="22462" t="32942"/>
          <a:stretch/>
        </p:blipFill>
        <p:spPr>
          <a:xfrm rot="580598">
            <a:off x="8480419" y="3715053"/>
            <a:ext cx="355770" cy="297050"/>
          </a:xfrm>
          <a:prstGeom prst="rect">
            <a:avLst/>
          </a:prstGeom>
          <a:noFill/>
          <a:ln>
            <a:noFill/>
          </a:ln>
        </p:spPr>
      </p:pic>
      <p:pic>
        <p:nvPicPr>
          <p:cNvPr descr="Image result for black number 13" id="147" name="Google Shape;147;p19">
            <a:hlinkClick r:id="rId32"/>
          </p:cNvPr>
          <p:cNvPicPr preferRelativeResize="0"/>
          <p:nvPr/>
        </p:nvPicPr>
        <p:blipFill rotWithShape="1">
          <a:blip r:embed="rId26">
            <a:alphaModFix/>
          </a:blip>
          <a:srcRect b="11541" l="3402" r="5122" t="10155"/>
          <a:stretch/>
        </p:blipFill>
        <p:spPr>
          <a:xfrm rot="-1896731">
            <a:off x="6485244" y="931176"/>
            <a:ext cx="343792" cy="340547"/>
          </a:xfrm>
          <a:prstGeom prst="rect">
            <a:avLst/>
          </a:prstGeom>
          <a:noFill/>
          <a:ln>
            <a:noFill/>
          </a:ln>
        </p:spPr>
      </p:pic>
      <p:pic>
        <p:nvPicPr>
          <p:cNvPr descr="Image result for black number 13" id="148" name="Google Shape;148;p19">
            <a:hlinkClick r:id="rId33"/>
          </p:cNvPr>
          <p:cNvPicPr preferRelativeResize="0"/>
          <p:nvPr/>
        </p:nvPicPr>
        <p:blipFill rotWithShape="1">
          <a:blip r:embed="rId26">
            <a:alphaModFix/>
          </a:blip>
          <a:srcRect b="11541" l="3402" r="5122" t="10155"/>
          <a:stretch/>
        </p:blipFill>
        <p:spPr>
          <a:xfrm rot="-1182437">
            <a:off x="7896972" y="415314"/>
            <a:ext cx="343792" cy="340547"/>
          </a:xfrm>
          <a:prstGeom prst="rect">
            <a:avLst/>
          </a:prstGeom>
          <a:noFill/>
          <a:ln>
            <a:noFill/>
          </a:ln>
        </p:spPr>
      </p:pic>
      <p:pic>
        <p:nvPicPr>
          <p:cNvPr descr="Image result for black number 13" id="149" name="Google Shape;149;p19">
            <a:hlinkClick r:id="rId34"/>
          </p:cNvPr>
          <p:cNvPicPr preferRelativeResize="0"/>
          <p:nvPr/>
        </p:nvPicPr>
        <p:blipFill rotWithShape="1">
          <a:blip r:embed="rId26">
            <a:alphaModFix/>
          </a:blip>
          <a:srcRect b="11541" l="3402" r="5122" t="10155"/>
          <a:stretch/>
        </p:blipFill>
        <p:spPr>
          <a:xfrm rot="-1972714">
            <a:off x="4748191" y="3506121"/>
            <a:ext cx="343792" cy="340546"/>
          </a:xfrm>
          <a:prstGeom prst="rect">
            <a:avLst/>
          </a:prstGeom>
          <a:noFill/>
          <a:ln>
            <a:noFill/>
          </a:ln>
        </p:spPr>
      </p:pic>
      <p:pic>
        <p:nvPicPr>
          <p:cNvPr descr="Image result for black number 13" id="150" name="Google Shape;150;p19">
            <a:hlinkClick r:id="rId35"/>
          </p:cNvPr>
          <p:cNvPicPr preferRelativeResize="0"/>
          <p:nvPr/>
        </p:nvPicPr>
        <p:blipFill rotWithShape="1">
          <a:blip r:embed="rId26">
            <a:alphaModFix/>
          </a:blip>
          <a:srcRect b="11541" l="3402" r="5122" t="10155"/>
          <a:stretch/>
        </p:blipFill>
        <p:spPr>
          <a:xfrm rot="1120550">
            <a:off x="2712094" y="2208534"/>
            <a:ext cx="343792" cy="340546"/>
          </a:xfrm>
          <a:prstGeom prst="rect">
            <a:avLst/>
          </a:prstGeom>
          <a:noFill/>
          <a:ln>
            <a:noFill/>
          </a:ln>
        </p:spPr>
      </p:pic>
      <p:pic>
        <p:nvPicPr>
          <p:cNvPr descr="Image result for black number 13" id="151" name="Google Shape;151;p19">
            <a:hlinkClick r:id="rId36"/>
          </p:cNvPr>
          <p:cNvPicPr preferRelativeResize="0"/>
          <p:nvPr/>
        </p:nvPicPr>
        <p:blipFill rotWithShape="1">
          <a:blip r:embed="rId26">
            <a:alphaModFix/>
          </a:blip>
          <a:srcRect b="11541" l="3402" r="5122" t="10155"/>
          <a:stretch/>
        </p:blipFill>
        <p:spPr>
          <a:xfrm rot="-1359949">
            <a:off x="5816077" y="2122373"/>
            <a:ext cx="343792" cy="340547"/>
          </a:xfrm>
          <a:prstGeom prst="rect">
            <a:avLst/>
          </a:prstGeom>
          <a:noFill/>
          <a:ln>
            <a:noFill/>
          </a:ln>
        </p:spPr>
      </p:pic>
      <p:pic>
        <p:nvPicPr>
          <p:cNvPr descr="Image result for black number 13" id="152" name="Google Shape;152;p19">
            <a:hlinkClick r:id="rId37"/>
          </p:cNvPr>
          <p:cNvPicPr preferRelativeResize="0"/>
          <p:nvPr/>
        </p:nvPicPr>
        <p:blipFill rotWithShape="1">
          <a:blip r:embed="rId38">
            <a:alphaModFix/>
          </a:blip>
          <a:srcRect b="11541" l="3402" r="5122" t="10155"/>
          <a:stretch/>
        </p:blipFill>
        <p:spPr>
          <a:xfrm rot="-1182439">
            <a:off x="3541739" y="4454283"/>
            <a:ext cx="367427" cy="363959"/>
          </a:xfrm>
          <a:prstGeom prst="rect">
            <a:avLst/>
          </a:prstGeom>
          <a:noFill/>
          <a:ln>
            <a:noFill/>
          </a:ln>
        </p:spPr>
      </p:pic>
      <p:pic>
        <p:nvPicPr>
          <p:cNvPr descr="Image result for black number 16" id="153" name="Google Shape;153;p19">
            <a:hlinkClick r:id="rId39"/>
          </p:cNvPr>
          <p:cNvPicPr preferRelativeResize="0"/>
          <p:nvPr/>
        </p:nvPicPr>
        <p:blipFill rotWithShape="1">
          <a:blip r:embed="rId40">
            <a:alphaModFix/>
          </a:blip>
          <a:srcRect b="32455" l="24488" r="22735" t="33677"/>
          <a:stretch/>
        </p:blipFill>
        <p:spPr>
          <a:xfrm rot="546664">
            <a:off x="1492487" y="2847515"/>
            <a:ext cx="340785" cy="323162"/>
          </a:xfrm>
          <a:prstGeom prst="rect">
            <a:avLst/>
          </a:prstGeom>
          <a:noFill/>
          <a:ln>
            <a:noFill/>
          </a:ln>
        </p:spPr>
      </p:pic>
      <p:pic>
        <p:nvPicPr>
          <p:cNvPr descr="Image result for number 12 black" id="154" name="Google Shape;154;p19">
            <a:hlinkClick r:id="rId41"/>
          </p:cNvPr>
          <p:cNvPicPr preferRelativeResize="0"/>
          <p:nvPr/>
        </p:nvPicPr>
        <p:blipFill rotWithShape="1">
          <a:blip r:embed="rId42">
            <a:alphaModFix/>
          </a:blip>
          <a:srcRect b="32612" l="23929" r="23971" t="33490"/>
          <a:stretch/>
        </p:blipFill>
        <p:spPr>
          <a:xfrm rot="-1377088">
            <a:off x="7113478" y="1773363"/>
            <a:ext cx="349358" cy="316219"/>
          </a:xfrm>
          <a:prstGeom prst="rect">
            <a:avLst/>
          </a:prstGeom>
          <a:noFill/>
          <a:ln>
            <a:noFill/>
          </a:ln>
        </p:spPr>
      </p:pic>
      <p:pic>
        <p:nvPicPr>
          <p:cNvPr descr="Image result for number 7 black" id="155" name="Google Shape;155;p19">
            <a:hlinkClick r:id="rId43"/>
          </p:cNvPr>
          <p:cNvPicPr preferRelativeResize="0"/>
          <p:nvPr/>
        </p:nvPicPr>
        <p:blipFill rotWithShape="1">
          <a:blip r:embed="rId44">
            <a:alphaModFix/>
          </a:blip>
          <a:srcRect b="13080" l="27726" r="29312" t="13389"/>
          <a:stretch/>
        </p:blipFill>
        <p:spPr>
          <a:xfrm rot="-1573441">
            <a:off x="4754471" y="884854"/>
            <a:ext cx="376394" cy="362951"/>
          </a:xfrm>
          <a:prstGeom prst="rect">
            <a:avLst/>
          </a:prstGeom>
          <a:noFill/>
          <a:ln>
            <a:noFill/>
          </a:ln>
        </p:spPr>
      </p:pic>
      <p:pic>
        <p:nvPicPr>
          <p:cNvPr descr="Image result for black number 13" id="156" name="Google Shape;156;p19">
            <a:hlinkClick r:id="rId45"/>
          </p:cNvPr>
          <p:cNvPicPr preferRelativeResize="0"/>
          <p:nvPr/>
        </p:nvPicPr>
        <p:blipFill rotWithShape="1">
          <a:blip r:embed="rId46">
            <a:alphaModFix/>
          </a:blip>
          <a:srcRect b="11541" l="3402" r="5122" t="10155"/>
          <a:stretch/>
        </p:blipFill>
        <p:spPr>
          <a:xfrm rot="668173">
            <a:off x="216566" y="2293612"/>
            <a:ext cx="335509" cy="293986"/>
          </a:xfrm>
          <a:prstGeom prst="rect">
            <a:avLst/>
          </a:prstGeom>
          <a:noFill/>
          <a:ln>
            <a:noFill/>
          </a:ln>
        </p:spPr>
      </p:pic>
      <p:pic>
        <p:nvPicPr>
          <p:cNvPr descr="Image result for black number 13" id="157" name="Google Shape;157;p19">
            <a:hlinkClick r:id="rId47"/>
          </p:cNvPr>
          <p:cNvPicPr preferRelativeResize="0"/>
          <p:nvPr/>
        </p:nvPicPr>
        <p:blipFill rotWithShape="1">
          <a:blip r:embed="rId48">
            <a:alphaModFix/>
          </a:blip>
          <a:srcRect b="11541" l="3402" r="5122" t="10155"/>
          <a:stretch/>
        </p:blipFill>
        <p:spPr>
          <a:xfrm rot="-1759757">
            <a:off x="6746414" y="3967517"/>
            <a:ext cx="392608" cy="388903"/>
          </a:xfrm>
          <a:prstGeom prst="rect">
            <a:avLst/>
          </a:prstGeom>
          <a:noFill/>
          <a:ln>
            <a:noFill/>
          </a:ln>
        </p:spPr>
      </p:pic>
      <p:pic>
        <p:nvPicPr>
          <p:cNvPr descr="Image result for black number 16" id="158" name="Google Shape;158;p19">
            <a:hlinkClick r:id="rId49"/>
          </p:cNvPr>
          <p:cNvPicPr preferRelativeResize="0"/>
          <p:nvPr/>
        </p:nvPicPr>
        <p:blipFill rotWithShape="1">
          <a:blip r:embed="rId50">
            <a:alphaModFix/>
          </a:blip>
          <a:srcRect b="32455" l="24488" r="22735" t="33677"/>
          <a:stretch/>
        </p:blipFill>
        <p:spPr>
          <a:xfrm rot="-1145298">
            <a:off x="7807048" y="2954384"/>
            <a:ext cx="398513" cy="354934"/>
          </a:xfrm>
          <a:prstGeom prst="rect">
            <a:avLst/>
          </a:prstGeom>
          <a:noFill/>
          <a:ln>
            <a:noFill/>
          </a:ln>
        </p:spPr>
      </p:pic>
      <p:sp>
        <p:nvSpPr>
          <p:cNvPr id="159" name="Google Shape;159;p19"/>
          <p:cNvSpPr/>
          <p:nvPr/>
        </p:nvSpPr>
        <p:spPr>
          <a:xfrm>
            <a:off x="3986125" y="3032019"/>
            <a:ext cx="800400" cy="3462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Tik Tok</a:t>
            </a:r>
            <a:endParaRPr sz="1800">
              <a:solidFill>
                <a:schemeClr val="dk1"/>
              </a:solidFill>
              <a:latin typeface="Calibri"/>
              <a:ea typeface="Calibri"/>
              <a:cs typeface="Calibri"/>
              <a:sym typeface="Calibri"/>
            </a:endParaRPr>
          </a:p>
        </p:txBody>
      </p:sp>
      <p:pic>
        <p:nvPicPr>
          <p:cNvPr descr="Twitch: A guide for parents" id="160" name="Google Shape;160;p19"/>
          <p:cNvPicPr preferRelativeResize="0"/>
          <p:nvPr/>
        </p:nvPicPr>
        <p:blipFill rotWithShape="1">
          <a:blip r:embed="rId51">
            <a:alphaModFix/>
          </a:blip>
          <a:srcRect b="0" l="0" r="0" t="0"/>
          <a:stretch/>
        </p:blipFill>
        <p:spPr>
          <a:xfrm>
            <a:off x="2157500" y="3886010"/>
            <a:ext cx="647756" cy="647756"/>
          </a:xfrm>
          <a:prstGeom prst="rect">
            <a:avLst/>
          </a:prstGeom>
          <a:noFill/>
          <a:ln>
            <a:noFill/>
          </a:ln>
        </p:spPr>
      </p:pic>
      <p:sp>
        <p:nvSpPr>
          <p:cNvPr id="161" name="Google Shape;161;p19"/>
          <p:cNvSpPr/>
          <p:nvPr/>
        </p:nvSpPr>
        <p:spPr>
          <a:xfrm>
            <a:off x="2128725" y="4548708"/>
            <a:ext cx="771900" cy="3462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1" lang="en" sz="1800">
                <a:solidFill>
                  <a:schemeClr val="dk1"/>
                </a:solidFill>
                <a:latin typeface="Calibri"/>
                <a:ea typeface="Calibri"/>
                <a:cs typeface="Calibri"/>
                <a:sym typeface="Calibri"/>
              </a:rPr>
              <a:t>Twitch</a:t>
            </a:r>
            <a:endParaRPr sz="1800">
              <a:solidFill>
                <a:schemeClr val="dk1"/>
              </a:solidFill>
              <a:latin typeface="Calibri"/>
              <a:ea typeface="Calibri"/>
              <a:cs typeface="Calibri"/>
              <a:sym typeface="Calibri"/>
            </a:endParaRPr>
          </a:p>
        </p:txBody>
      </p:sp>
      <p:pic>
        <p:nvPicPr>
          <p:cNvPr descr="Image result for black number 13" id="162" name="Google Shape;162;p19">
            <a:hlinkClick r:id="rId52"/>
          </p:cNvPr>
          <p:cNvPicPr preferRelativeResize="0"/>
          <p:nvPr/>
        </p:nvPicPr>
        <p:blipFill rotWithShape="1">
          <a:blip r:embed="rId53">
            <a:alphaModFix/>
          </a:blip>
          <a:srcRect b="11541" l="3402" r="5122" t="10155"/>
          <a:stretch/>
        </p:blipFill>
        <p:spPr>
          <a:xfrm rot="1206831">
            <a:off x="1911929" y="3856370"/>
            <a:ext cx="367750" cy="322236"/>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4"/>
                                        </p:tgtEl>
                                        <p:attrNameLst>
                                          <p:attrName>style.visibility</p:attrName>
                                        </p:attrNameLst>
                                      </p:cBhvr>
                                      <p:to>
                                        <p:strVal val="visible"/>
                                      </p:to>
                                    </p:set>
                                    <p:animEffect filter="fade" transition="in">
                                      <p:cBhvr>
                                        <p:cTn dur="2000"/>
                                        <p:tgtEl>
                                          <p:spTgt spid="144"/>
                                        </p:tgtEl>
                                      </p:cBhvr>
                                    </p:animEffect>
                                  </p:childTnLst>
                                </p:cTn>
                              </p:par>
                              <p:par>
                                <p:cTn fill="hold" nodeType="withEffect" presetClass="entr" presetID="10" presetSubtype="0">
                                  <p:stCondLst>
                                    <p:cond delay="0"/>
                                  </p:stCondLst>
                                  <p:childTnLst>
                                    <p:set>
                                      <p:cBhvr>
                                        <p:cTn dur="1" fill="hold">
                                          <p:stCondLst>
                                            <p:cond delay="0"/>
                                          </p:stCondLst>
                                        </p:cTn>
                                        <p:tgtEl>
                                          <p:spTgt spid="142"/>
                                        </p:tgtEl>
                                        <p:attrNameLst>
                                          <p:attrName>style.visibility</p:attrName>
                                        </p:attrNameLst>
                                      </p:cBhvr>
                                      <p:to>
                                        <p:strVal val="visible"/>
                                      </p:to>
                                    </p:set>
                                    <p:animEffect filter="fade" transition="in">
                                      <p:cBhvr>
                                        <p:cTn dur="2000"/>
                                        <p:tgtEl>
                                          <p:spTgt spid="142"/>
                                        </p:tgtEl>
                                      </p:cBhvr>
                                    </p:animEffect>
                                  </p:childTnLst>
                                </p:cTn>
                              </p:par>
                              <p:par>
                                <p:cTn fill="hold" nodeType="withEffect" presetClass="entr" presetID="10" presetSubtype="0">
                                  <p:stCondLst>
                                    <p:cond delay="0"/>
                                  </p:stCondLst>
                                  <p:childTnLst>
                                    <p:set>
                                      <p:cBhvr>
                                        <p:cTn dur="1" fill="hold">
                                          <p:stCondLst>
                                            <p:cond delay="0"/>
                                          </p:stCondLst>
                                        </p:cTn>
                                        <p:tgtEl>
                                          <p:spTgt spid="155"/>
                                        </p:tgtEl>
                                        <p:attrNameLst>
                                          <p:attrName>style.visibility</p:attrName>
                                        </p:attrNameLst>
                                      </p:cBhvr>
                                      <p:to>
                                        <p:strVal val="visible"/>
                                      </p:to>
                                    </p:set>
                                    <p:animEffect filter="fade" transition="in">
                                      <p:cBhvr>
                                        <p:cTn dur="2000"/>
                                        <p:tgtEl>
                                          <p:spTgt spid="155"/>
                                        </p:tgtEl>
                                      </p:cBhvr>
                                    </p:animEffect>
                                  </p:childTnLst>
                                </p:cTn>
                              </p:par>
                              <p:par>
                                <p:cTn fill="hold" nodeType="withEffect" presetClass="entr" presetID="10" presetSubtype="0">
                                  <p:stCondLst>
                                    <p:cond delay="0"/>
                                  </p:stCondLst>
                                  <p:childTnLst>
                                    <p:set>
                                      <p:cBhvr>
                                        <p:cTn dur="1" fill="hold">
                                          <p:stCondLst>
                                            <p:cond delay="0"/>
                                          </p:stCondLst>
                                        </p:cTn>
                                        <p:tgtEl>
                                          <p:spTgt spid="147"/>
                                        </p:tgtEl>
                                        <p:attrNameLst>
                                          <p:attrName>style.visibility</p:attrName>
                                        </p:attrNameLst>
                                      </p:cBhvr>
                                      <p:to>
                                        <p:strVal val="visible"/>
                                      </p:to>
                                    </p:set>
                                    <p:animEffect filter="fade" transition="in">
                                      <p:cBhvr>
                                        <p:cTn dur="2000"/>
                                        <p:tgtEl>
                                          <p:spTgt spid="147"/>
                                        </p:tgtEl>
                                      </p:cBhvr>
                                    </p:animEffect>
                                  </p:childTnLst>
                                </p:cTn>
                              </p:par>
                              <p:par>
                                <p:cTn fill="hold" nodeType="withEffect" presetClass="entr" presetID="10" presetSubtype="0">
                                  <p:stCondLst>
                                    <p:cond delay="0"/>
                                  </p:stCondLst>
                                  <p:childTnLst>
                                    <p:set>
                                      <p:cBhvr>
                                        <p:cTn dur="1" fill="hold">
                                          <p:stCondLst>
                                            <p:cond delay="0"/>
                                          </p:stCondLst>
                                        </p:cTn>
                                        <p:tgtEl>
                                          <p:spTgt spid="148"/>
                                        </p:tgtEl>
                                        <p:attrNameLst>
                                          <p:attrName>style.visibility</p:attrName>
                                        </p:attrNameLst>
                                      </p:cBhvr>
                                      <p:to>
                                        <p:strVal val="visible"/>
                                      </p:to>
                                    </p:set>
                                    <p:animEffect filter="fade" transition="in">
                                      <p:cBhvr>
                                        <p:cTn dur="2000"/>
                                        <p:tgtEl>
                                          <p:spTgt spid="148"/>
                                        </p:tgtEl>
                                      </p:cBhvr>
                                    </p:animEffect>
                                  </p:childTnLst>
                                </p:cTn>
                              </p:par>
                              <p:par>
                                <p:cTn fill="hold" nodeType="withEffect" presetClass="entr" presetID="10" presetSubtype="0">
                                  <p:stCondLst>
                                    <p:cond delay="0"/>
                                  </p:stCondLst>
                                  <p:childTnLst>
                                    <p:set>
                                      <p:cBhvr>
                                        <p:cTn dur="1" fill="hold">
                                          <p:stCondLst>
                                            <p:cond delay="0"/>
                                          </p:stCondLst>
                                        </p:cTn>
                                        <p:tgtEl>
                                          <p:spTgt spid="156"/>
                                        </p:tgtEl>
                                        <p:attrNameLst>
                                          <p:attrName>style.visibility</p:attrName>
                                        </p:attrNameLst>
                                      </p:cBhvr>
                                      <p:to>
                                        <p:strVal val="visible"/>
                                      </p:to>
                                    </p:set>
                                    <p:animEffect filter="fade" transition="in">
                                      <p:cBhvr>
                                        <p:cTn dur="2000"/>
                                        <p:tgtEl>
                                          <p:spTgt spid="156"/>
                                        </p:tgtEl>
                                      </p:cBhvr>
                                    </p:animEffect>
                                  </p:childTnLst>
                                </p:cTn>
                              </p:par>
                              <p:par>
                                <p:cTn fill="hold" nodeType="withEffect" presetClass="entr" presetID="10" presetSubtype="0">
                                  <p:stCondLst>
                                    <p:cond delay="0"/>
                                  </p:stCondLst>
                                  <p:childTnLst>
                                    <p:set>
                                      <p:cBhvr>
                                        <p:cTn dur="1" fill="hold">
                                          <p:stCondLst>
                                            <p:cond delay="0"/>
                                          </p:stCondLst>
                                        </p:cTn>
                                        <p:tgtEl>
                                          <p:spTgt spid="150"/>
                                        </p:tgtEl>
                                        <p:attrNameLst>
                                          <p:attrName>style.visibility</p:attrName>
                                        </p:attrNameLst>
                                      </p:cBhvr>
                                      <p:to>
                                        <p:strVal val="visible"/>
                                      </p:to>
                                    </p:set>
                                    <p:animEffect filter="fade" transition="in">
                                      <p:cBhvr>
                                        <p:cTn dur="2000"/>
                                        <p:tgtEl>
                                          <p:spTgt spid="150"/>
                                        </p:tgtEl>
                                      </p:cBhvr>
                                    </p:animEffect>
                                  </p:childTnLst>
                                </p:cTn>
                              </p:par>
                              <p:par>
                                <p:cTn fill="hold" nodeType="withEffect" presetClass="entr" presetID="10" presetSubtype="0">
                                  <p:stCondLst>
                                    <p:cond delay="0"/>
                                  </p:stCondLst>
                                  <p:childTnLst>
                                    <p:set>
                                      <p:cBhvr>
                                        <p:cTn dur="1" fill="hold">
                                          <p:stCondLst>
                                            <p:cond delay="0"/>
                                          </p:stCondLst>
                                        </p:cTn>
                                        <p:tgtEl>
                                          <p:spTgt spid="143"/>
                                        </p:tgtEl>
                                        <p:attrNameLst>
                                          <p:attrName>style.visibility</p:attrName>
                                        </p:attrNameLst>
                                      </p:cBhvr>
                                      <p:to>
                                        <p:strVal val="visible"/>
                                      </p:to>
                                    </p:set>
                                    <p:animEffect filter="fade" transition="in">
                                      <p:cBhvr>
                                        <p:cTn dur="2000"/>
                                        <p:tgtEl>
                                          <p:spTgt spid="143"/>
                                        </p:tgtEl>
                                      </p:cBhvr>
                                    </p:animEffect>
                                  </p:childTnLst>
                                </p:cTn>
                              </p:par>
                              <p:par>
                                <p:cTn fill="hold" nodeType="withEffect" presetClass="entr" presetID="10" presetSubtype="0">
                                  <p:stCondLst>
                                    <p:cond delay="0"/>
                                  </p:stCondLst>
                                  <p:childTnLst>
                                    <p:set>
                                      <p:cBhvr>
                                        <p:cTn dur="1" fill="hold">
                                          <p:stCondLst>
                                            <p:cond delay="0"/>
                                          </p:stCondLst>
                                        </p:cTn>
                                        <p:tgtEl>
                                          <p:spTgt spid="153"/>
                                        </p:tgtEl>
                                        <p:attrNameLst>
                                          <p:attrName>style.visibility</p:attrName>
                                        </p:attrNameLst>
                                      </p:cBhvr>
                                      <p:to>
                                        <p:strVal val="visible"/>
                                      </p:to>
                                    </p:set>
                                    <p:animEffect filter="fade" transition="in">
                                      <p:cBhvr>
                                        <p:cTn dur="2000"/>
                                        <p:tgtEl>
                                          <p:spTgt spid="153"/>
                                        </p:tgtEl>
                                      </p:cBhvr>
                                    </p:animEffect>
                                  </p:childTnLst>
                                </p:cTn>
                              </p:par>
                              <p:par>
                                <p:cTn fill="hold" nodeType="withEffect" presetClass="entr" presetID="10" presetSubtype="0">
                                  <p:stCondLst>
                                    <p:cond delay="0"/>
                                  </p:stCondLst>
                                  <p:childTnLst>
                                    <p:set>
                                      <p:cBhvr>
                                        <p:cTn dur="1" fill="hold">
                                          <p:stCondLst>
                                            <p:cond delay="0"/>
                                          </p:stCondLst>
                                        </p:cTn>
                                        <p:tgtEl>
                                          <p:spTgt spid="154"/>
                                        </p:tgtEl>
                                        <p:attrNameLst>
                                          <p:attrName>style.visibility</p:attrName>
                                        </p:attrNameLst>
                                      </p:cBhvr>
                                      <p:to>
                                        <p:strVal val="visible"/>
                                      </p:to>
                                    </p:set>
                                    <p:animEffect filter="fade" transition="in">
                                      <p:cBhvr>
                                        <p:cTn dur="2000"/>
                                        <p:tgtEl>
                                          <p:spTgt spid="154"/>
                                        </p:tgtEl>
                                      </p:cBhvr>
                                    </p:animEffect>
                                  </p:childTnLst>
                                </p:cTn>
                              </p:par>
                              <p:par>
                                <p:cTn fill="hold" nodeType="withEffect" presetClass="entr" presetID="10" presetSubtype="0">
                                  <p:stCondLst>
                                    <p:cond delay="0"/>
                                  </p:stCondLst>
                                  <p:childTnLst>
                                    <p:set>
                                      <p:cBhvr>
                                        <p:cTn dur="1" fill="hold">
                                          <p:stCondLst>
                                            <p:cond delay="0"/>
                                          </p:stCondLst>
                                        </p:cTn>
                                        <p:tgtEl>
                                          <p:spTgt spid="145"/>
                                        </p:tgtEl>
                                        <p:attrNameLst>
                                          <p:attrName>style.visibility</p:attrName>
                                        </p:attrNameLst>
                                      </p:cBhvr>
                                      <p:to>
                                        <p:strVal val="visible"/>
                                      </p:to>
                                    </p:set>
                                    <p:animEffect filter="fade" transition="in">
                                      <p:cBhvr>
                                        <p:cTn dur="2000"/>
                                        <p:tgtEl>
                                          <p:spTgt spid="145"/>
                                        </p:tgtEl>
                                      </p:cBhvr>
                                    </p:animEffect>
                                  </p:childTnLst>
                                </p:cTn>
                              </p:par>
                              <p:par>
                                <p:cTn fill="hold" nodeType="withEffect" presetClass="entr" presetID="10" presetSubtype="0">
                                  <p:stCondLst>
                                    <p:cond delay="0"/>
                                  </p:stCondLst>
                                  <p:childTnLst>
                                    <p:set>
                                      <p:cBhvr>
                                        <p:cTn dur="1" fill="hold">
                                          <p:stCondLst>
                                            <p:cond delay="0"/>
                                          </p:stCondLst>
                                        </p:cTn>
                                        <p:tgtEl>
                                          <p:spTgt spid="162"/>
                                        </p:tgtEl>
                                        <p:attrNameLst>
                                          <p:attrName>style.visibility</p:attrName>
                                        </p:attrNameLst>
                                      </p:cBhvr>
                                      <p:to>
                                        <p:strVal val="visible"/>
                                      </p:to>
                                    </p:set>
                                    <p:animEffect filter="fade" transition="in">
                                      <p:cBhvr>
                                        <p:cTn dur="2000"/>
                                        <p:tgtEl>
                                          <p:spTgt spid="162"/>
                                        </p:tgtEl>
                                      </p:cBhvr>
                                    </p:animEffect>
                                  </p:childTnLst>
                                </p:cTn>
                              </p:par>
                              <p:par>
                                <p:cTn fill="hold" nodeType="withEffect" presetClass="entr" presetID="10" presetSubtype="0">
                                  <p:stCondLst>
                                    <p:cond delay="0"/>
                                  </p:stCondLst>
                                  <p:childTnLst>
                                    <p:set>
                                      <p:cBhvr>
                                        <p:cTn dur="1" fill="hold">
                                          <p:stCondLst>
                                            <p:cond delay="0"/>
                                          </p:stCondLst>
                                        </p:cTn>
                                        <p:tgtEl>
                                          <p:spTgt spid="151"/>
                                        </p:tgtEl>
                                        <p:attrNameLst>
                                          <p:attrName>style.visibility</p:attrName>
                                        </p:attrNameLst>
                                      </p:cBhvr>
                                      <p:to>
                                        <p:strVal val="visible"/>
                                      </p:to>
                                    </p:set>
                                    <p:animEffect filter="fade" transition="in">
                                      <p:cBhvr>
                                        <p:cTn dur="2000"/>
                                        <p:tgtEl>
                                          <p:spTgt spid="151"/>
                                        </p:tgtEl>
                                      </p:cBhvr>
                                    </p:animEffect>
                                  </p:childTnLst>
                                </p:cTn>
                              </p:par>
                              <p:par>
                                <p:cTn fill="hold" nodeType="withEffect" presetClass="entr" presetID="10" presetSubtype="0">
                                  <p:stCondLst>
                                    <p:cond delay="0"/>
                                  </p:stCondLst>
                                  <p:childTnLst>
                                    <p:set>
                                      <p:cBhvr>
                                        <p:cTn dur="1" fill="hold">
                                          <p:stCondLst>
                                            <p:cond delay="0"/>
                                          </p:stCondLst>
                                        </p:cTn>
                                        <p:tgtEl>
                                          <p:spTgt spid="152"/>
                                        </p:tgtEl>
                                        <p:attrNameLst>
                                          <p:attrName>style.visibility</p:attrName>
                                        </p:attrNameLst>
                                      </p:cBhvr>
                                      <p:to>
                                        <p:strVal val="visible"/>
                                      </p:to>
                                    </p:set>
                                    <p:animEffect filter="fade" transition="in">
                                      <p:cBhvr>
                                        <p:cTn dur="2000"/>
                                        <p:tgtEl>
                                          <p:spTgt spid="152"/>
                                        </p:tgtEl>
                                      </p:cBhvr>
                                    </p:animEffect>
                                  </p:childTnLst>
                                </p:cTn>
                              </p:par>
                              <p:par>
                                <p:cTn fill="hold" nodeType="withEffect" presetClass="entr" presetID="10" presetSubtype="0">
                                  <p:stCondLst>
                                    <p:cond delay="0"/>
                                  </p:stCondLst>
                                  <p:childTnLst>
                                    <p:set>
                                      <p:cBhvr>
                                        <p:cTn dur="1" fill="hold">
                                          <p:stCondLst>
                                            <p:cond delay="0"/>
                                          </p:stCondLst>
                                        </p:cTn>
                                        <p:tgtEl>
                                          <p:spTgt spid="149"/>
                                        </p:tgtEl>
                                        <p:attrNameLst>
                                          <p:attrName>style.visibility</p:attrName>
                                        </p:attrNameLst>
                                      </p:cBhvr>
                                      <p:to>
                                        <p:strVal val="visible"/>
                                      </p:to>
                                    </p:set>
                                    <p:animEffect filter="fade" transition="in">
                                      <p:cBhvr>
                                        <p:cTn dur="2000"/>
                                        <p:tgtEl>
                                          <p:spTgt spid="149"/>
                                        </p:tgtEl>
                                      </p:cBhvr>
                                    </p:animEffect>
                                  </p:childTnLst>
                                </p:cTn>
                              </p:par>
                              <p:par>
                                <p:cTn fill="hold" nodeType="withEffect" presetClass="entr" presetID="10" presetSubtype="0">
                                  <p:stCondLst>
                                    <p:cond delay="0"/>
                                  </p:stCondLst>
                                  <p:childTnLst>
                                    <p:set>
                                      <p:cBhvr>
                                        <p:cTn dur="1" fill="hold">
                                          <p:stCondLst>
                                            <p:cond delay="0"/>
                                          </p:stCondLst>
                                        </p:cTn>
                                        <p:tgtEl>
                                          <p:spTgt spid="157"/>
                                        </p:tgtEl>
                                        <p:attrNameLst>
                                          <p:attrName>style.visibility</p:attrName>
                                        </p:attrNameLst>
                                      </p:cBhvr>
                                      <p:to>
                                        <p:strVal val="visible"/>
                                      </p:to>
                                    </p:set>
                                    <p:animEffect filter="fade" transition="in">
                                      <p:cBhvr>
                                        <p:cTn dur="2000"/>
                                        <p:tgtEl>
                                          <p:spTgt spid="157"/>
                                        </p:tgtEl>
                                      </p:cBhvr>
                                    </p:animEffect>
                                  </p:childTnLst>
                                </p:cTn>
                              </p:par>
                              <p:par>
                                <p:cTn fill="hold" nodeType="withEffect" presetClass="entr" presetID="10" presetSubtype="0">
                                  <p:stCondLst>
                                    <p:cond delay="0"/>
                                  </p:stCondLst>
                                  <p:childTnLst>
                                    <p:set>
                                      <p:cBhvr>
                                        <p:cTn dur="1" fill="hold">
                                          <p:stCondLst>
                                            <p:cond delay="0"/>
                                          </p:stCondLst>
                                        </p:cTn>
                                        <p:tgtEl>
                                          <p:spTgt spid="158"/>
                                        </p:tgtEl>
                                        <p:attrNameLst>
                                          <p:attrName>style.visibility</p:attrName>
                                        </p:attrNameLst>
                                      </p:cBhvr>
                                      <p:to>
                                        <p:strVal val="visible"/>
                                      </p:to>
                                    </p:set>
                                    <p:animEffect filter="fade" transition="in">
                                      <p:cBhvr>
                                        <p:cTn dur="2000"/>
                                        <p:tgtEl>
                                          <p:spTgt spid="158"/>
                                        </p:tgtEl>
                                      </p:cBhvr>
                                    </p:animEffect>
                                  </p:childTnLst>
                                </p:cTn>
                              </p:par>
                              <p:par>
                                <p:cTn fill="hold" nodeType="withEffect" presetClass="entr" presetID="10" presetSubtype="0">
                                  <p:stCondLst>
                                    <p:cond delay="0"/>
                                  </p:stCondLst>
                                  <p:childTnLst>
                                    <p:set>
                                      <p:cBhvr>
                                        <p:cTn dur="1" fill="hold">
                                          <p:stCondLst>
                                            <p:cond delay="0"/>
                                          </p:stCondLst>
                                        </p:cTn>
                                        <p:tgtEl>
                                          <p:spTgt spid="146"/>
                                        </p:tgtEl>
                                        <p:attrNameLst>
                                          <p:attrName>style.visibility</p:attrName>
                                        </p:attrNameLst>
                                      </p:cBhvr>
                                      <p:to>
                                        <p:strVal val="visible"/>
                                      </p:to>
                                    </p:set>
                                    <p:animEffect filter="fade" transition="in">
                                      <p:cBhvr>
                                        <p:cTn dur="2000"/>
                                        <p:tgtEl>
                                          <p:spTgt spid="1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pic>
        <p:nvPicPr>
          <p:cNvPr id="167" name="Google Shape;167;p20"/>
          <p:cNvPicPr preferRelativeResize="0"/>
          <p:nvPr/>
        </p:nvPicPr>
        <p:blipFill>
          <a:blip r:embed="rId3">
            <a:alphaModFix/>
          </a:blip>
          <a:stretch>
            <a:fillRect/>
          </a:stretch>
        </p:blipFill>
        <p:spPr>
          <a:xfrm>
            <a:off x="1107038" y="152400"/>
            <a:ext cx="6929929" cy="48387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21"/>
          <p:cNvPicPr preferRelativeResize="0"/>
          <p:nvPr/>
        </p:nvPicPr>
        <p:blipFill>
          <a:blip r:embed="rId3">
            <a:alphaModFix/>
          </a:blip>
          <a:stretch>
            <a:fillRect/>
          </a:stretch>
        </p:blipFill>
        <p:spPr>
          <a:xfrm>
            <a:off x="1107038" y="135550"/>
            <a:ext cx="6929929" cy="48387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2"/>
          <p:cNvSpPr txBox="1"/>
          <p:nvPr/>
        </p:nvSpPr>
        <p:spPr>
          <a:xfrm>
            <a:off x="21900" y="1177050"/>
            <a:ext cx="9100200" cy="37353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1000"/>
              </a:spcBef>
              <a:spcAft>
                <a:spcPts val="0"/>
              </a:spcAft>
              <a:buNone/>
            </a:pPr>
            <a:r>
              <a:rPr lang="en" sz="2800">
                <a:solidFill>
                  <a:srgbClr val="212529"/>
                </a:solidFill>
                <a:latin typeface="Calibri"/>
                <a:ea typeface="Calibri"/>
                <a:cs typeface="Calibri"/>
                <a:sym typeface="Calibri"/>
              </a:rPr>
              <a:t>Facebook: </a:t>
            </a:r>
            <a:r>
              <a:rPr lang="en" sz="2800" u="sng">
                <a:solidFill>
                  <a:schemeClr val="hlink"/>
                </a:solidFill>
                <a:latin typeface="Calibri"/>
                <a:ea typeface="Calibri"/>
                <a:cs typeface="Calibri"/>
                <a:sym typeface="Calibri"/>
                <a:hlinkClick r:id="rId3"/>
              </a:rPr>
              <a:t>How to report on Facebook</a:t>
            </a:r>
            <a:endParaRPr sz="2800" u="sng">
              <a:solidFill>
                <a:schemeClr val="hlink"/>
              </a:solidFill>
              <a:latin typeface="Calibri"/>
              <a:ea typeface="Calibri"/>
              <a:cs typeface="Calibri"/>
              <a:sym typeface="Calibri"/>
            </a:endParaRPr>
          </a:p>
          <a:p>
            <a:pPr indent="0" lvl="0" marL="0" rtl="0" algn="ctr">
              <a:lnSpc>
                <a:spcPct val="115000"/>
              </a:lnSpc>
              <a:spcBef>
                <a:spcPts val="1000"/>
              </a:spcBef>
              <a:spcAft>
                <a:spcPts val="0"/>
              </a:spcAft>
              <a:buNone/>
            </a:pPr>
            <a:r>
              <a:rPr lang="en" sz="2800">
                <a:solidFill>
                  <a:srgbClr val="212529"/>
                </a:solidFill>
                <a:latin typeface="Calibri"/>
                <a:ea typeface="Calibri"/>
                <a:cs typeface="Calibri"/>
                <a:sym typeface="Calibri"/>
              </a:rPr>
              <a:t>Instagram: </a:t>
            </a:r>
            <a:r>
              <a:rPr lang="en" sz="2800" u="sng">
                <a:solidFill>
                  <a:schemeClr val="hlink"/>
                </a:solidFill>
                <a:latin typeface="Calibri"/>
                <a:ea typeface="Calibri"/>
                <a:cs typeface="Calibri"/>
                <a:sym typeface="Calibri"/>
                <a:hlinkClick r:id="rId4"/>
              </a:rPr>
              <a:t>How to report on Instagram</a:t>
            </a:r>
            <a:endParaRPr sz="2800" u="sng">
              <a:solidFill>
                <a:schemeClr val="hlink"/>
              </a:solidFill>
              <a:latin typeface="Calibri"/>
              <a:ea typeface="Calibri"/>
              <a:cs typeface="Calibri"/>
              <a:sym typeface="Calibri"/>
            </a:endParaRPr>
          </a:p>
          <a:p>
            <a:pPr indent="0" lvl="0" marL="0" rtl="0" algn="ctr">
              <a:lnSpc>
                <a:spcPct val="115000"/>
              </a:lnSpc>
              <a:spcBef>
                <a:spcPts val="1000"/>
              </a:spcBef>
              <a:spcAft>
                <a:spcPts val="0"/>
              </a:spcAft>
              <a:buNone/>
            </a:pPr>
            <a:r>
              <a:rPr lang="en" sz="2800">
                <a:solidFill>
                  <a:srgbClr val="212529"/>
                </a:solidFill>
                <a:latin typeface="Calibri"/>
                <a:ea typeface="Calibri"/>
                <a:cs typeface="Calibri"/>
                <a:sym typeface="Calibri"/>
              </a:rPr>
              <a:t>Google: </a:t>
            </a:r>
            <a:r>
              <a:rPr lang="en" sz="2800" u="sng">
                <a:solidFill>
                  <a:schemeClr val="hlink"/>
                </a:solidFill>
                <a:latin typeface="Calibri"/>
                <a:ea typeface="Calibri"/>
                <a:cs typeface="Calibri"/>
                <a:sym typeface="Calibri"/>
                <a:hlinkClick r:id="rId5"/>
              </a:rPr>
              <a:t>Report inappropriate content</a:t>
            </a:r>
            <a:endParaRPr sz="2800" u="sng">
              <a:solidFill>
                <a:schemeClr val="hlink"/>
              </a:solidFill>
              <a:latin typeface="Calibri"/>
              <a:ea typeface="Calibri"/>
              <a:cs typeface="Calibri"/>
              <a:sym typeface="Calibri"/>
            </a:endParaRPr>
          </a:p>
          <a:p>
            <a:pPr indent="0" lvl="0" marL="0" rtl="0" algn="ctr">
              <a:lnSpc>
                <a:spcPct val="115000"/>
              </a:lnSpc>
              <a:spcBef>
                <a:spcPts val="1000"/>
              </a:spcBef>
              <a:spcAft>
                <a:spcPts val="0"/>
              </a:spcAft>
              <a:buNone/>
            </a:pPr>
            <a:r>
              <a:rPr lang="en" sz="2800">
                <a:solidFill>
                  <a:srgbClr val="212529"/>
                </a:solidFill>
                <a:latin typeface="Calibri"/>
                <a:ea typeface="Calibri"/>
                <a:cs typeface="Calibri"/>
                <a:sym typeface="Calibri"/>
              </a:rPr>
              <a:t>Roblox: </a:t>
            </a:r>
            <a:r>
              <a:rPr lang="en" sz="2800" u="sng">
                <a:solidFill>
                  <a:schemeClr val="hlink"/>
                </a:solidFill>
                <a:latin typeface="Calibri"/>
                <a:ea typeface="Calibri"/>
                <a:cs typeface="Calibri"/>
                <a:sym typeface="Calibri"/>
                <a:hlinkClick r:id="rId6"/>
              </a:rPr>
              <a:t>Parent resources</a:t>
            </a:r>
            <a:endParaRPr sz="2800" u="sng">
              <a:solidFill>
                <a:schemeClr val="hlink"/>
              </a:solidFill>
              <a:latin typeface="Calibri"/>
              <a:ea typeface="Calibri"/>
              <a:cs typeface="Calibri"/>
              <a:sym typeface="Calibri"/>
            </a:endParaRPr>
          </a:p>
          <a:p>
            <a:pPr indent="0" lvl="0" marL="0" rtl="0" algn="ctr">
              <a:lnSpc>
                <a:spcPct val="115000"/>
              </a:lnSpc>
              <a:spcBef>
                <a:spcPts val="1000"/>
              </a:spcBef>
              <a:spcAft>
                <a:spcPts val="0"/>
              </a:spcAft>
              <a:buNone/>
            </a:pPr>
            <a:r>
              <a:rPr lang="en" sz="2800">
                <a:solidFill>
                  <a:srgbClr val="212529"/>
                </a:solidFill>
                <a:latin typeface="Calibri"/>
                <a:ea typeface="Calibri"/>
                <a:cs typeface="Calibri"/>
                <a:sym typeface="Calibri"/>
              </a:rPr>
              <a:t>Twitter: </a:t>
            </a:r>
            <a:r>
              <a:rPr lang="en" sz="2800" u="sng">
                <a:solidFill>
                  <a:schemeClr val="hlink"/>
                </a:solidFill>
                <a:latin typeface="Calibri"/>
                <a:ea typeface="Calibri"/>
                <a:cs typeface="Calibri"/>
                <a:sym typeface="Calibri"/>
                <a:hlinkClick r:id="rId7"/>
              </a:rPr>
              <a:t>Report abusive behaviour</a:t>
            </a:r>
            <a:endParaRPr sz="2800" u="sng">
              <a:solidFill>
                <a:schemeClr val="hlink"/>
              </a:solidFill>
              <a:latin typeface="Calibri"/>
              <a:ea typeface="Calibri"/>
              <a:cs typeface="Calibri"/>
              <a:sym typeface="Calibri"/>
            </a:endParaRPr>
          </a:p>
          <a:p>
            <a:pPr indent="0" lvl="0" marL="0" rtl="0" algn="ctr">
              <a:lnSpc>
                <a:spcPct val="115000"/>
              </a:lnSpc>
              <a:spcBef>
                <a:spcPts val="1000"/>
              </a:spcBef>
              <a:spcAft>
                <a:spcPts val="0"/>
              </a:spcAft>
              <a:buNone/>
            </a:pPr>
            <a:r>
              <a:rPr lang="en" sz="2800">
                <a:solidFill>
                  <a:srgbClr val="212529"/>
                </a:solidFill>
                <a:latin typeface="Calibri"/>
                <a:ea typeface="Calibri"/>
                <a:cs typeface="Calibri"/>
                <a:sym typeface="Calibri"/>
              </a:rPr>
              <a:t>Snapchat: </a:t>
            </a:r>
            <a:r>
              <a:rPr lang="en" sz="2800" u="sng">
                <a:solidFill>
                  <a:schemeClr val="hlink"/>
                </a:solidFill>
                <a:latin typeface="Calibri"/>
                <a:ea typeface="Calibri"/>
                <a:cs typeface="Calibri"/>
                <a:sym typeface="Calibri"/>
                <a:hlinkClick r:id="rId8"/>
              </a:rPr>
              <a:t>Report a safety concern</a:t>
            </a:r>
            <a:endParaRPr sz="2800" u="sng">
              <a:solidFill>
                <a:schemeClr val="hlink"/>
              </a:solidFill>
              <a:latin typeface="Calibri"/>
              <a:ea typeface="Calibri"/>
              <a:cs typeface="Calibri"/>
              <a:sym typeface="Calibri"/>
            </a:endParaRPr>
          </a:p>
        </p:txBody>
      </p:sp>
      <p:pic>
        <p:nvPicPr>
          <p:cNvPr id="178" name="Google Shape;178;p22"/>
          <p:cNvPicPr preferRelativeResize="0"/>
          <p:nvPr/>
        </p:nvPicPr>
        <p:blipFill>
          <a:blip r:embed="rId9">
            <a:alphaModFix/>
          </a:blip>
          <a:stretch>
            <a:fillRect/>
          </a:stretch>
        </p:blipFill>
        <p:spPr>
          <a:xfrm>
            <a:off x="152400" y="152400"/>
            <a:ext cx="8839199" cy="78682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23"/>
          <p:cNvSpPr txBox="1"/>
          <p:nvPr>
            <p:ph type="ctrTitle"/>
          </p:nvPr>
        </p:nvSpPr>
        <p:spPr>
          <a:xfrm>
            <a:off x="144750" y="222050"/>
            <a:ext cx="8854500" cy="573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SzPts val="990"/>
              <a:buNone/>
            </a:pPr>
            <a:r>
              <a:rPr lang="en" sz="2240">
                <a:latin typeface="Comfortaa"/>
                <a:ea typeface="Comfortaa"/>
                <a:cs typeface="Comfortaa"/>
                <a:sym typeface="Comfortaa"/>
              </a:rPr>
              <a:t>There are many positives to technology and the internet.</a:t>
            </a:r>
            <a:endParaRPr sz="2240">
              <a:latin typeface="Comfortaa"/>
              <a:ea typeface="Comfortaa"/>
              <a:cs typeface="Comfortaa"/>
              <a:sym typeface="Comfortaa"/>
            </a:endParaRPr>
          </a:p>
        </p:txBody>
      </p:sp>
      <p:pic>
        <p:nvPicPr>
          <p:cNvPr id="184" name="Google Shape;184;p23"/>
          <p:cNvPicPr preferRelativeResize="0"/>
          <p:nvPr/>
        </p:nvPicPr>
        <p:blipFill>
          <a:blip r:embed="rId3">
            <a:alphaModFix/>
          </a:blip>
          <a:stretch>
            <a:fillRect/>
          </a:stretch>
        </p:blipFill>
        <p:spPr>
          <a:xfrm>
            <a:off x="152400" y="1300688"/>
            <a:ext cx="8839204" cy="2542134"/>
          </a:xfrm>
          <a:prstGeom prst="rect">
            <a:avLst/>
          </a:prstGeom>
          <a:noFill/>
          <a:ln>
            <a:noFill/>
          </a:ln>
        </p:spPr>
      </p:pic>
      <p:sp>
        <p:nvSpPr>
          <p:cNvPr id="185" name="Google Shape;185;p23"/>
          <p:cNvSpPr txBox="1"/>
          <p:nvPr/>
        </p:nvSpPr>
        <p:spPr>
          <a:xfrm>
            <a:off x="118500" y="4003650"/>
            <a:ext cx="8907000" cy="8898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 sz="1600">
                <a:solidFill>
                  <a:srgbClr val="1A1A1A"/>
                </a:solidFill>
                <a:latin typeface="Montserrat"/>
                <a:ea typeface="Montserrat"/>
                <a:cs typeface="Montserrat"/>
                <a:sym typeface="Montserrat"/>
              </a:rPr>
              <a:t>89% </a:t>
            </a:r>
            <a:r>
              <a:rPr lang="en" sz="1600">
                <a:solidFill>
                  <a:srgbClr val="0066FF"/>
                </a:solidFill>
                <a:latin typeface="Montserrat"/>
                <a:ea typeface="Montserrat"/>
                <a:cs typeface="Montserrat"/>
                <a:sym typeface="Montserrat"/>
              </a:rPr>
              <a:t>of 8-11 year olds said that using social media made them feel happy and </a:t>
            </a:r>
            <a:r>
              <a:rPr lang="en" sz="1600">
                <a:solidFill>
                  <a:srgbClr val="1A1A1A"/>
                </a:solidFill>
                <a:latin typeface="Montserrat"/>
                <a:ea typeface="Montserrat"/>
                <a:cs typeface="Montserrat"/>
                <a:sym typeface="Montserrat"/>
              </a:rPr>
              <a:t>82% </a:t>
            </a:r>
            <a:r>
              <a:rPr lang="en" sz="1600">
                <a:solidFill>
                  <a:srgbClr val="0066FF"/>
                </a:solidFill>
                <a:latin typeface="Montserrat"/>
                <a:ea typeface="Montserrat"/>
                <a:cs typeface="Montserrat"/>
                <a:sym typeface="Montserrat"/>
              </a:rPr>
              <a:t>said it helped them to feel closer to their friends.</a:t>
            </a:r>
            <a:br>
              <a:rPr lang="en" sz="1600">
                <a:solidFill>
                  <a:srgbClr val="0066FF"/>
                </a:solidFill>
                <a:latin typeface="Montserrat"/>
                <a:ea typeface="Montserrat"/>
                <a:cs typeface="Montserrat"/>
                <a:sym typeface="Montserrat"/>
              </a:rPr>
            </a:br>
            <a:r>
              <a:rPr lang="en" sz="900">
                <a:solidFill>
                  <a:srgbClr val="1A1A1A"/>
                </a:solidFill>
                <a:latin typeface="Montserrat"/>
                <a:ea typeface="Montserrat"/>
                <a:cs typeface="Montserrat"/>
                <a:sym typeface="Montserrat"/>
              </a:rPr>
              <a:t>2020 Ofcom</a:t>
            </a:r>
            <a:endParaRPr sz="900">
              <a:solidFill>
                <a:srgbClr val="1A1A1A"/>
              </a:solidFill>
              <a:latin typeface="Montserrat"/>
              <a:ea typeface="Montserrat"/>
              <a:cs typeface="Montserrat"/>
              <a:sym typeface="Montserrat"/>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4"/>
          <p:cNvSpPr txBox="1"/>
          <p:nvPr>
            <p:ph type="ctrTitle"/>
          </p:nvPr>
        </p:nvSpPr>
        <p:spPr>
          <a:xfrm>
            <a:off x="144750" y="222050"/>
            <a:ext cx="8854500" cy="573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SzPct val="44196"/>
              <a:buNone/>
            </a:pPr>
            <a:r>
              <a:rPr lang="en" sz="2240">
                <a:latin typeface="Comfortaa"/>
                <a:ea typeface="Comfortaa"/>
                <a:cs typeface="Comfortaa"/>
                <a:sym typeface="Comfortaa"/>
              </a:rPr>
              <a:t>However, we know that it can</a:t>
            </a:r>
            <a:r>
              <a:rPr lang="en" sz="2240">
                <a:latin typeface="Comfortaa"/>
                <a:ea typeface="Comfortaa"/>
                <a:cs typeface="Comfortaa"/>
                <a:sym typeface="Comfortaa"/>
              </a:rPr>
              <a:t> also</a:t>
            </a:r>
            <a:r>
              <a:rPr lang="en" sz="2240">
                <a:latin typeface="Comfortaa"/>
                <a:ea typeface="Comfortaa"/>
                <a:cs typeface="Comfortaa"/>
                <a:sym typeface="Comfortaa"/>
              </a:rPr>
              <a:t> affect </a:t>
            </a:r>
            <a:r>
              <a:rPr lang="en" sz="2240">
                <a:latin typeface="Comfortaa"/>
                <a:ea typeface="Comfortaa"/>
                <a:cs typeface="Comfortaa"/>
                <a:sym typeface="Comfortaa"/>
              </a:rPr>
              <a:t>children</a:t>
            </a:r>
            <a:r>
              <a:rPr lang="en" sz="2240">
                <a:latin typeface="Comfortaa"/>
                <a:ea typeface="Comfortaa"/>
                <a:cs typeface="Comfortaa"/>
                <a:sym typeface="Comfortaa"/>
              </a:rPr>
              <a:t>’s development.</a:t>
            </a:r>
            <a:endParaRPr sz="2240">
              <a:latin typeface="Comfortaa"/>
              <a:ea typeface="Comfortaa"/>
              <a:cs typeface="Comfortaa"/>
              <a:sym typeface="Comfortaa"/>
            </a:endParaRPr>
          </a:p>
        </p:txBody>
      </p:sp>
      <p:pic>
        <p:nvPicPr>
          <p:cNvPr id="191" name="Google Shape;191;p24"/>
          <p:cNvPicPr preferRelativeResize="0"/>
          <p:nvPr/>
        </p:nvPicPr>
        <p:blipFill>
          <a:blip r:embed="rId3">
            <a:alphaModFix/>
          </a:blip>
          <a:stretch>
            <a:fillRect/>
          </a:stretch>
        </p:blipFill>
        <p:spPr>
          <a:xfrm>
            <a:off x="152400" y="884525"/>
            <a:ext cx="8839204" cy="38801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id="196" name="Google Shape;196;p25"/>
          <p:cNvPicPr preferRelativeResize="0"/>
          <p:nvPr/>
        </p:nvPicPr>
        <p:blipFill>
          <a:blip r:embed="rId3">
            <a:alphaModFix/>
          </a:blip>
          <a:stretch>
            <a:fillRect/>
          </a:stretch>
        </p:blipFill>
        <p:spPr>
          <a:xfrm>
            <a:off x="152400" y="759650"/>
            <a:ext cx="8839204" cy="4074321"/>
          </a:xfrm>
          <a:prstGeom prst="rect">
            <a:avLst/>
          </a:prstGeom>
          <a:noFill/>
          <a:ln>
            <a:noFill/>
          </a:ln>
        </p:spPr>
      </p:pic>
      <p:sp>
        <p:nvSpPr>
          <p:cNvPr id="197" name="Google Shape;197;p25"/>
          <p:cNvSpPr txBox="1"/>
          <p:nvPr>
            <p:ph type="ctrTitle"/>
          </p:nvPr>
        </p:nvSpPr>
        <p:spPr>
          <a:xfrm>
            <a:off x="144750" y="222050"/>
            <a:ext cx="8854500" cy="573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SzPts val="990"/>
              <a:buNone/>
            </a:pPr>
            <a:r>
              <a:rPr lang="en" sz="2240">
                <a:latin typeface="Comfortaa"/>
                <a:ea typeface="Comfortaa"/>
                <a:cs typeface="Comfortaa"/>
                <a:sym typeface="Comfortaa"/>
              </a:rPr>
              <a:t>Media usage by age</a:t>
            </a:r>
            <a:endParaRPr sz="2240">
              <a:latin typeface="Comfortaa"/>
              <a:ea typeface="Comfortaa"/>
              <a:cs typeface="Comfortaa"/>
              <a:sym typeface="Comforta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6"/>
          <p:cNvSpPr txBox="1"/>
          <p:nvPr>
            <p:ph type="ctrTitle"/>
          </p:nvPr>
        </p:nvSpPr>
        <p:spPr>
          <a:xfrm>
            <a:off x="144750" y="222050"/>
            <a:ext cx="8854500" cy="573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SzPct val="44196"/>
              <a:buNone/>
            </a:pPr>
            <a:r>
              <a:rPr lang="en" sz="2240">
                <a:latin typeface="Comfortaa"/>
                <a:ea typeface="Comfortaa"/>
                <a:cs typeface="Comfortaa"/>
                <a:sym typeface="Comfortaa"/>
              </a:rPr>
              <a:t>How we can monitor and help our children stay safe online</a:t>
            </a:r>
            <a:endParaRPr sz="2240">
              <a:latin typeface="Comfortaa"/>
              <a:ea typeface="Comfortaa"/>
              <a:cs typeface="Comfortaa"/>
              <a:sym typeface="Comfortaa"/>
            </a:endParaRPr>
          </a:p>
        </p:txBody>
      </p:sp>
      <p:pic>
        <p:nvPicPr>
          <p:cNvPr id="203" name="Google Shape;203;p26"/>
          <p:cNvPicPr preferRelativeResize="0"/>
          <p:nvPr/>
        </p:nvPicPr>
        <p:blipFill rotWithShape="1">
          <a:blip r:embed="rId3">
            <a:alphaModFix/>
          </a:blip>
          <a:srcRect b="1777" l="0" r="0" t="0"/>
          <a:stretch/>
        </p:blipFill>
        <p:spPr>
          <a:xfrm>
            <a:off x="308275" y="877450"/>
            <a:ext cx="8527452" cy="39711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7"/>
          <p:cNvSpPr txBox="1"/>
          <p:nvPr>
            <p:ph type="ctrTitle"/>
          </p:nvPr>
        </p:nvSpPr>
        <p:spPr>
          <a:xfrm>
            <a:off x="144750" y="222050"/>
            <a:ext cx="8854500" cy="573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SzPct val="44196"/>
              <a:buNone/>
            </a:pPr>
            <a:r>
              <a:rPr lang="en" sz="2240">
                <a:latin typeface="Comfortaa"/>
                <a:ea typeface="Comfortaa"/>
                <a:cs typeface="Comfortaa"/>
                <a:sym typeface="Comfortaa"/>
              </a:rPr>
              <a:t>How we can monitor and help our children stay safe online</a:t>
            </a:r>
            <a:endParaRPr sz="2240">
              <a:latin typeface="Comfortaa"/>
              <a:ea typeface="Comfortaa"/>
              <a:cs typeface="Comfortaa"/>
              <a:sym typeface="Comfortaa"/>
            </a:endParaRPr>
          </a:p>
        </p:txBody>
      </p:sp>
      <p:pic>
        <p:nvPicPr>
          <p:cNvPr id="209" name="Google Shape;209;p27"/>
          <p:cNvPicPr preferRelativeResize="0"/>
          <p:nvPr/>
        </p:nvPicPr>
        <p:blipFill>
          <a:blip r:embed="rId3">
            <a:alphaModFix/>
          </a:blip>
          <a:stretch>
            <a:fillRect/>
          </a:stretch>
        </p:blipFill>
        <p:spPr>
          <a:xfrm>
            <a:off x="2546600" y="905218"/>
            <a:ext cx="4289400" cy="28539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28"/>
          <p:cNvSpPr txBox="1"/>
          <p:nvPr>
            <p:ph type="title"/>
          </p:nvPr>
        </p:nvSpPr>
        <p:spPr>
          <a:xfrm>
            <a:off x="2355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t>Questions to ask your child</a:t>
            </a:r>
            <a:endParaRPr b="1"/>
          </a:p>
        </p:txBody>
      </p:sp>
      <p:sp>
        <p:nvSpPr>
          <p:cNvPr id="215" name="Google Shape;215;p28"/>
          <p:cNvSpPr txBox="1"/>
          <p:nvPr>
            <p:ph idx="1" type="body"/>
          </p:nvPr>
        </p:nvSpPr>
        <p:spPr>
          <a:xfrm>
            <a:off x="311700" y="1152475"/>
            <a:ext cx="8268300" cy="3416400"/>
          </a:xfrm>
          <a:prstGeom prst="rect">
            <a:avLst/>
          </a:prstGeom>
        </p:spPr>
        <p:txBody>
          <a:bodyPr anchorCtr="0" anchor="t" bIns="91425" lIns="91425" spcFirstLastPara="1" rIns="91425" wrap="square" tIns="91425">
            <a:normAutofit/>
          </a:bodyPr>
          <a:lstStyle/>
          <a:p>
            <a:pPr indent="-323850" lvl="0" marL="457200" rtl="0" algn="l">
              <a:spcBef>
                <a:spcPts val="0"/>
              </a:spcBef>
              <a:spcAft>
                <a:spcPts val="0"/>
              </a:spcAft>
              <a:buClr>
                <a:schemeClr val="dk1"/>
              </a:buClr>
              <a:buSzPts val="1500"/>
              <a:buAutoNum type="arabicPeriod"/>
            </a:pPr>
            <a:r>
              <a:rPr b="1" lang="en" sz="1500">
                <a:solidFill>
                  <a:schemeClr val="dk1"/>
                </a:solidFill>
              </a:rPr>
              <a:t>Ask your children to tell you about the sites they like to visit and what they enjoy doing online.</a:t>
            </a:r>
            <a:endParaRPr b="1" sz="1500">
              <a:solidFill>
                <a:schemeClr val="dk1"/>
              </a:solidFill>
            </a:endParaRPr>
          </a:p>
          <a:p>
            <a:pPr indent="-323850" lvl="0" marL="457200" rtl="0" algn="l">
              <a:spcBef>
                <a:spcPts val="0"/>
              </a:spcBef>
              <a:spcAft>
                <a:spcPts val="0"/>
              </a:spcAft>
              <a:buClr>
                <a:schemeClr val="dk1"/>
              </a:buClr>
              <a:buSzPts val="1500"/>
              <a:buAutoNum type="arabicPeriod"/>
            </a:pPr>
            <a:r>
              <a:rPr b="1" lang="en" sz="1500">
                <a:solidFill>
                  <a:schemeClr val="dk1"/>
                </a:solidFill>
              </a:rPr>
              <a:t>Ask them about how they stay safe online. What tips do they have for you, and where did they learn them? What is OK and not OK to share?</a:t>
            </a:r>
            <a:endParaRPr b="1" sz="1500">
              <a:solidFill>
                <a:schemeClr val="dk1"/>
              </a:solidFill>
            </a:endParaRPr>
          </a:p>
          <a:p>
            <a:pPr indent="-323850" lvl="0" marL="457200" rtl="0" algn="l">
              <a:spcBef>
                <a:spcPts val="0"/>
              </a:spcBef>
              <a:spcAft>
                <a:spcPts val="0"/>
              </a:spcAft>
              <a:buClr>
                <a:schemeClr val="dk1"/>
              </a:buClr>
              <a:buSzPts val="1500"/>
              <a:buAutoNum type="arabicPeriod"/>
            </a:pPr>
            <a:r>
              <a:rPr b="1" lang="en" sz="1500">
                <a:solidFill>
                  <a:schemeClr val="dk1"/>
                </a:solidFill>
              </a:rPr>
              <a:t>Ask them if they know where to go for help, where to find the safety advice, privacy settings and how to report or block on the services they use.</a:t>
            </a:r>
            <a:endParaRPr b="1" sz="1500">
              <a:solidFill>
                <a:schemeClr val="dk1"/>
              </a:solidFill>
            </a:endParaRPr>
          </a:p>
          <a:p>
            <a:pPr indent="-323850" lvl="0" marL="457200" rtl="0" algn="l">
              <a:spcBef>
                <a:spcPts val="0"/>
              </a:spcBef>
              <a:spcAft>
                <a:spcPts val="0"/>
              </a:spcAft>
              <a:buClr>
                <a:schemeClr val="dk1"/>
              </a:buClr>
              <a:buSzPts val="1500"/>
              <a:buAutoNum type="arabicPeriod"/>
            </a:pPr>
            <a:r>
              <a:rPr b="1" lang="en" sz="1500">
                <a:solidFill>
                  <a:schemeClr val="dk1"/>
                </a:solidFill>
              </a:rPr>
              <a:t>Encourage them to help someone! Perhaps they can show you how to do something better online or they might have a friend who would benefit from their help and support.</a:t>
            </a:r>
            <a:endParaRPr b="1" sz="1500">
              <a:solidFill>
                <a:schemeClr val="dk1"/>
              </a:solidFill>
            </a:endParaRPr>
          </a:p>
          <a:p>
            <a:pPr indent="-323850" lvl="0" marL="457200" rtl="0" algn="l">
              <a:spcBef>
                <a:spcPts val="0"/>
              </a:spcBef>
              <a:spcAft>
                <a:spcPts val="0"/>
              </a:spcAft>
              <a:buClr>
                <a:schemeClr val="dk1"/>
              </a:buClr>
              <a:buSzPts val="1500"/>
              <a:buAutoNum type="arabicPeriod"/>
            </a:pPr>
            <a:r>
              <a:rPr b="1" lang="en" sz="1500">
                <a:solidFill>
                  <a:schemeClr val="dk1"/>
                </a:solidFill>
              </a:rPr>
              <a:t>Think about how you each use the internet. What more could you do to use the internet together? Are there activities that you could enjoy as a family?</a:t>
            </a:r>
            <a:endParaRPr b="1" sz="2100">
              <a:solidFill>
                <a:srgbClr val="00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graphicFrame>
        <p:nvGraphicFramePr>
          <p:cNvPr id="220" name="Google Shape;220;p29"/>
          <p:cNvGraphicFramePr/>
          <p:nvPr/>
        </p:nvGraphicFramePr>
        <p:xfrm>
          <a:off x="1145400" y="383900"/>
          <a:ext cx="3000000" cy="3000000"/>
        </p:xfrm>
        <a:graphic>
          <a:graphicData uri="http://schemas.openxmlformats.org/drawingml/2006/table">
            <a:tbl>
              <a:tblPr>
                <a:noFill/>
                <a:tableStyleId>{64F4A1AA-94F3-4897-8614-FEEF20589FB1}</a:tableStyleId>
              </a:tblPr>
              <a:tblGrid>
                <a:gridCol w="3426600"/>
                <a:gridCol w="3426600"/>
              </a:tblGrid>
              <a:tr h="536925">
                <a:tc>
                  <a:txBody>
                    <a:bodyPr/>
                    <a:lstStyle/>
                    <a:p>
                      <a:pPr indent="0" lvl="0" marL="0" rtl="0" algn="ctr">
                        <a:spcBef>
                          <a:spcPts val="0"/>
                        </a:spcBef>
                        <a:spcAft>
                          <a:spcPts val="0"/>
                        </a:spcAft>
                        <a:buNone/>
                      </a:pPr>
                      <a:r>
                        <a:rPr lang="en">
                          <a:latin typeface="Comfortaa"/>
                          <a:ea typeface="Comfortaa"/>
                          <a:cs typeface="Comfortaa"/>
                          <a:sym typeface="Comfortaa"/>
                        </a:rPr>
                        <a:t>What to talk about</a:t>
                      </a:r>
                      <a:endParaRPr>
                        <a:latin typeface="Comfortaa"/>
                        <a:ea typeface="Comfortaa"/>
                        <a:cs typeface="Comfortaa"/>
                        <a:sym typeface="Comfortaa"/>
                      </a:endParaRPr>
                    </a:p>
                  </a:txBody>
                  <a:tcPr marT="91425" marB="91425" marR="91425" marL="91425" anchor="ctr">
                    <a:solidFill>
                      <a:srgbClr val="C9DAF8"/>
                    </a:solidFill>
                  </a:tcPr>
                </a:tc>
                <a:tc>
                  <a:txBody>
                    <a:bodyPr/>
                    <a:lstStyle/>
                    <a:p>
                      <a:pPr indent="0" lvl="0" marL="0" rtl="0" algn="ctr">
                        <a:spcBef>
                          <a:spcPts val="0"/>
                        </a:spcBef>
                        <a:spcAft>
                          <a:spcPts val="0"/>
                        </a:spcAft>
                        <a:buNone/>
                      </a:pPr>
                      <a:r>
                        <a:rPr lang="en">
                          <a:latin typeface="Comfortaa"/>
                          <a:ea typeface="Comfortaa"/>
                          <a:cs typeface="Comfortaa"/>
                          <a:sym typeface="Comfortaa"/>
                        </a:rPr>
                        <a:t>Tools to support this</a:t>
                      </a:r>
                      <a:endParaRPr>
                        <a:latin typeface="Comfortaa"/>
                        <a:ea typeface="Comfortaa"/>
                        <a:cs typeface="Comfortaa"/>
                        <a:sym typeface="Comfortaa"/>
                      </a:endParaRPr>
                    </a:p>
                  </a:txBody>
                  <a:tcPr marT="91425" marB="91425" marR="91425" marL="91425" anchor="ctr">
                    <a:solidFill>
                      <a:srgbClr val="C9DAF8"/>
                    </a:solidFill>
                  </a:tcPr>
                </a:tc>
              </a:tr>
              <a:tr h="1627600">
                <a:tc>
                  <a:txBody>
                    <a:bodyPr/>
                    <a:lstStyle/>
                    <a:p>
                      <a:pPr indent="-304800" lvl="0" marL="457200" rtl="0" algn="just">
                        <a:lnSpc>
                          <a:spcPct val="115000"/>
                        </a:lnSpc>
                        <a:spcBef>
                          <a:spcPts val="1200"/>
                        </a:spcBef>
                        <a:spcAft>
                          <a:spcPts val="0"/>
                        </a:spcAft>
                        <a:buClr>
                          <a:schemeClr val="dk1"/>
                        </a:buClr>
                        <a:buSzPts val="1200"/>
                        <a:buFont typeface="Comfortaa"/>
                        <a:buChar char="●"/>
                      </a:pPr>
                      <a:r>
                        <a:rPr lang="en" sz="1200">
                          <a:solidFill>
                            <a:schemeClr val="dk1"/>
                          </a:solidFill>
                          <a:latin typeface="Comfortaa"/>
                          <a:ea typeface="Comfortaa"/>
                          <a:cs typeface="Comfortaa"/>
                          <a:sym typeface="Comfortaa"/>
                        </a:rPr>
                        <a:t>Sometimes people hide behind fake profiles for dishonest reasons</a:t>
                      </a:r>
                      <a:endParaRPr sz="1200">
                        <a:solidFill>
                          <a:schemeClr val="dk1"/>
                        </a:solidFill>
                        <a:latin typeface="Comfortaa"/>
                        <a:ea typeface="Comfortaa"/>
                        <a:cs typeface="Comfortaa"/>
                        <a:sym typeface="Comfortaa"/>
                      </a:endParaRPr>
                    </a:p>
                    <a:p>
                      <a:pPr indent="-304800" lvl="0" marL="457200" rtl="0" algn="just">
                        <a:lnSpc>
                          <a:spcPct val="115000"/>
                        </a:lnSpc>
                        <a:spcBef>
                          <a:spcPts val="0"/>
                        </a:spcBef>
                        <a:spcAft>
                          <a:spcPts val="0"/>
                        </a:spcAft>
                        <a:buClr>
                          <a:schemeClr val="dk1"/>
                        </a:buClr>
                        <a:buSzPts val="1200"/>
                        <a:buFont typeface="Comfortaa"/>
                        <a:buChar char="●"/>
                      </a:pPr>
                      <a:r>
                        <a:rPr lang="en" sz="1200">
                          <a:solidFill>
                            <a:schemeClr val="dk1"/>
                          </a:solidFill>
                          <a:latin typeface="Comfortaa"/>
                          <a:ea typeface="Comfortaa"/>
                          <a:cs typeface="Comfortaa"/>
                          <a:sym typeface="Comfortaa"/>
                        </a:rPr>
                        <a:t>Agree how they will respond to requests from people they don’t know in real life</a:t>
                      </a:r>
                      <a:endParaRPr sz="1200">
                        <a:solidFill>
                          <a:schemeClr val="dk1"/>
                        </a:solidFill>
                        <a:latin typeface="Comfortaa"/>
                        <a:ea typeface="Comfortaa"/>
                        <a:cs typeface="Comfortaa"/>
                        <a:sym typeface="Comfortaa"/>
                      </a:endParaRPr>
                    </a:p>
                    <a:p>
                      <a:pPr indent="-304800" lvl="0" marL="457200" rtl="0" algn="just">
                        <a:lnSpc>
                          <a:spcPct val="115000"/>
                        </a:lnSpc>
                        <a:spcBef>
                          <a:spcPts val="0"/>
                        </a:spcBef>
                        <a:spcAft>
                          <a:spcPts val="0"/>
                        </a:spcAft>
                        <a:buClr>
                          <a:schemeClr val="dk1"/>
                        </a:buClr>
                        <a:buSzPts val="1200"/>
                        <a:buFont typeface="Comfortaa"/>
                        <a:buChar char="●"/>
                      </a:pPr>
                      <a:r>
                        <a:rPr lang="en" sz="1200">
                          <a:solidFill>
                            <a:schemeClr val="dk1"/>
                          </a:solidFill>
                          <a:latin typeface="Comfortaa"/>
                          <a:ea typeface="Comfortaa"/>
                          <a:cs typeface="Comfortaa"/>
                          <a:sym typeface="Comfortaa"/>
                        </a:rPr>
                        <a:t>Never ever to meet up with anyone they don’t know in real life</a:t>
                      </a:r>
                      <a:endParaRPr sz="1200">
                        <a:solidFill>
                          <a:schemeClr val="dk1"/>
                        </a:solidFill>
                        <a:latin typeface="Comfortaa"/>
                        <a:ea typeface="Comfortaa"/>
                        <a:cs typeface="Comfortaa"/>
                        <a:sym typeface="Comfortaa"/>
                      </a:endParaRPr>
                    </a:p>
                    <a:p>
                      <a:pPr indent="-304800" lvl="0" marL="457200" rtl="0" algn="just">
                        <a:lnSpc>
                          <a:spcPct val="115000"/>
                        </a:lnSpc>
                        <a:spcBef>
                          <a:spcPts val="0"/>
                        </a:spcBef>
                        <a:spcAft>
                          <a:spcPts val="0"/>
                        </a:spcAft>
                        <a:buClr>
                          <a:schemeClr val="dk1"/>
                        </a:buClr>
                        <a:buSzPts val="1200"/>
                        <a:buFont typeface="Comfortaa"/>
                        <a:buChar char="●"/>
                      </a:pPr>
                      <a:r>
                        <a:rPr lang="en" sz="1200">
                          <a:solidFill>
                            <a:schemeClr val="dk1"/>
                          </a:solidFill>
                          <a:latin typeface="Comfortaa"/>
                          <a:ea typeface="Comfortaa"/>
                          <a:cs typeface="Comfortaa"/>
                          <a:sym typeface="Comfortaa"/>
                        </a:rPr>
                        <a:t>If something doesn’t feel right, tell someone</a:t>
                      </a:r>
                      <a:endParaRPr sz="1200">
                        <a:solidFill>
                          <a:schemeClr val="dk1"/>
                        </a:solidFill>
                        <a:latin typeface="Comfortaa"/>
                        <a:ea typeface="Comfortaa"/>
                        <a:cs typeface="Comfortaa"/>
                        <a:sym typeface="Comfortaa"/>
                      </a:endParaRPr>
                    </a:p>
                  </a:txBody>
                  <a:tcPr marT="91425" marB="91425" marR="91425" marL="91425"/>
                </a:tc>
                <a:tc>
                  <a:txBody>
                    <a:bodyPr/>
                    <a:lstStyle/>
                    <a:p>
                      <a:pPr indent="-304800" lvl="0" marL="457200" rtl="0" algn="just">
                        <a:lnSpc>
                          <a:spcPct val="115000"/>
                        </a:lnSpc>
                        <a:spcBef>
                          <a:spcPts val="1200"/>
                        </a:spcBef>
                        <a:spcAft>
                          <a:spcPts val="0"/>
                        </a:spcAft>
                        <a:buClr>
                          <a:srgbClr val="1A1A1A"/>
                        </a:buClr>
                        <a:buSzPts val="1200"/>
                        <a:buFont typeface="Comfortaa"/>
                        <a:buChar char="●"/>
                      </a:pPr>
                      <a:r>
                        <a:rPr lang="en" sz="1200">
                          <a:solidFill>
                            <a:srgbClr val="1A1A1A"/>
                          </a:solidFill>
                          <a:highlight>
                            <a:srgbClr val="FFFFFF"/>
                          </a:highlight>
                          <a:latin typeface="Comfortaa"/>
                          <a:ea typeface="Comfortaa"/>
                          <a:cs typeface="Comfortaa"/>
                          <a:sym typeface="Comfortaa"/>
                        </a:rPr>
                        <a:t>Set up safe social media profiles that don’t share personal information</a:t>
                      </a:r>
                      <a:endParaRPr sz="1200">
                        <a:solidFill>
                          <a:srgbClr val="1A1A1A"/>
                        </a:solidFill>
                        <a:highlight>
                          <a:srgbClr val="FFFFFF"/>
                        </a:highlight>
                        <a:latin typeface="Comfortaa"/>
                        <a:ea typeface="Comfortaa"/>
                        <a:cs typeface="Comfortaa"/>
                        <a:sym typeface="Comfortaa"/>
                      </a:endParaRPr>
                    </a:p>
                    <a:p>
                      <a:pPr indent="-304800" lvl="0" marL="457200" rtl="0" algn="just">
                        <a:lnSpc>
                          <a:spcPct val="115000"/>
                        </a:lnSpc>
                        <a:spcBef>
                          <a:spcPts val="0"/>
                        </a:spcBef>
                        <a:spcAft>
                          <a:spcPts val="0"/>
                        </a:spcAft>
                        <a:buSzPts val="1200"/>
                        <a:buFont typeface="Comfortaa"/>
                        <a:buChar char="●"/>
                      </a:pPr>
                      <a:r>
                        <a:rPr lang="en" sz="1200">
                          <a:solidFill>
                            <a:srgbClr val="1A1A1A"/>
                          </a:solidFill>
                          <a:highlight>
                            <a:srgbClr val="FFFFFF"/>
                          </a:highlight>
                          <a:latin typeface="Comfortaa"/>
                          <a:ea typeface="Comfortaa"/>
                          <a:cs typeface="Comfortaa"/>
                          <a:sym typeface="Comfortaa"/>
                        </a:rPr>
                        <a:t>Turn off geolocation settings on devices</a:t>
                      </a:r>
                      <a:endParaRPr sz="1200">
                        <a:solidFill>
                          <a:srgbClr val="1A1A1A"/>
                        </a:solidFill>
                        <a:highlight>
                          <a:srgbClr val="FFFFFF"/>
                        </a:highlight>
                        <a:latin typeface="Comfortaa"/>
                        <a:ea typeface="Comfortaa"/>
                        <a:cs typeface="Comfortaa"/>
                        <a:sym typeface="Comfortaa"/>
                      </a:endParaRPr>
                    </a:p>
                    <a:p>
                      <a:pPr indent="-304800" lvl="0" marL="457200" rtl="0" algn="just">
                        <a:lnSpc>
                          <a:spcPct val="115000"/>
                        </a:lnSpc>
                        <a:spcBef>
                          <a:spcPts val="0"/>
                        </a:spcBef>
                        <a:spcAft>
                          <a:spcPts val="0"/>
                        </a:spcAft>
                        <a:buSzPts val="1200"/>
                        <a:buFont typeface="Comfortaa"/>
                        <a:buChar char="●"/>
                      </a:pPr>
                      <a:r>
                        <a:rPr lang="en" sz="1200">
                          <a:solidFill>
                            <a:srgbClr val="1A1A1A"/>
                          </a:solidFill>
                          <a:highlight>
                            <a:srgbClr val="FFFFFF"/>
                          </a:highlight>
                          <a:latin typeface="Comfortaa"/>
                          <a:ea typeface="Comfortaa"/>
                          <a:cs typeface="Comfortaa"/>
                          <a:sym typeface="Comfortaa"/>
                        </a:rPr>
                        <a:t>Use the strongest privacy settings on social media</a:t>
                      </a:r>
                      <a:endParaRPr sz="1200">
                        <a:solidFill>
                          <a:srgbClr val="1A1A1A"/>
                        </a:solidFill>
                        <a:highlight>
                          <a:srgbClr val="FFFFFF"/>
                        </a:highlight>
                        <a:latin typeface="Comfortaa"/>
                        <a:ea typeface="Comfortaa"/>
                        <a:cs typeface="Comfortaa"/>
                        <a:sym typeface="Comfortaa"/>
                      </a:endParaRPr>
                    </a:p>
                    <a:p>
                      <a:pPr indent="-304800" lvl="0" marL="457200" rtl="0" algn="just">
                        <a:lnSpc>
                          <a:spcPct val="115000"/>
                        </a:lnSpc>
                        <a:spcBef>
                          <a:spcPts val="0"/>
                        </a:spcBef>
                        <a:spcAft>
                          <a:spcPts val="0"/>
                        </a:spcAft>
                        <a:buSzPts val="1200"/>
                        <a:buFont typeface="Comfortaa"/>
                        <a:buChar char="●"/>
                      </a:pPr>
                      <a:r>
                        <a:rPr lang="en" sz="1200">
                          <a:solidFill>
                            <a:srgbClr val="1A1A1A"/>
                          </a:solidFill>
                          <a:highlight>
                            <a:srgbClr val="FFFFFF"/>
                          </a:highlight>
                          <a:latin typeface="Comfortaa"/>
                          <a:ea typeface="Comfortaa"/>
                          <a:cs typeface="Comfortaa"/>
                          <a:sym typeface="Comfortaa"/>
                        </a:rPr>
                        <a:t>Learn how to report/block/mute</a:t>
                      </a:r>
                      <a:endParaRPr sz="1200">
                        <a:latin typeface="Comfortaa"/>
                        <a:ea typeface="Comfortaa"/>
                        <a:cs typeface="Comfortaa"/>
                        <a:sym typeface="Comfortaa"/>
                      </a:endParaRPr>
                    </a:p>
                  </a:txBody>
                  <a:tcPr marT="91425" marB="91425" marR="91425" marL="91425"/>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p30"/>
          <p:cNvPicPr preferRelativeResize="0"/>
          <p:nvPr/>
        </p:nvPicPr>
        <p:blipFill rotWithShape="1">
          <a:blip r:embed="rId3">
            <a:alphaModFix/>
          </a:blip>
          <a:srcRect b="0" l="0" r="0" t="38446"/>
          <a:stretch/>
        </p:blipFill>
        <p:spPr>
          <a:xfrm>
            <a:off x="5971425" y="1081324"/>
            <a:ext cx="2568151" cy="1386450"/>
          </a:xfrm>
          <a:prstGeom prst="rect">
            <a:avLst/>
          </a:prstGeom>
          <a:noFill/>
          <a:ln>
            <a:noFill/>
          </a:ln>
        </p:spPr>
      </p:pic>
      <p:pic>
        <p:nvPicPr>
          <p:cNvPr descr="An online game (with an accompanying set of teaching resources) designed to help children learn how to stay safe online. Brought to you by the NCSC (National Cyber Security Centre)." id="226" name="Google Shape;226;p30" title="CyberSprinters">
            <a:hlinkClick r:id="rId4"/>
          </p:cNvPr>
          <p:cNvPicPr preferRelativeResize="0"/>
          <p:nvPr/>
        </p:nvPicPr>
        <p:blipFill>
          <a:blip r:embed="rId5">
            <a:alphaModFix/>
          </a:blip>
          <a:stretch>
            <a:fillRect/>
          </a:stretch>
        </p:blipFill>
        <p:spPr>
          <a:xfrm>
            <a:off x="5578300" y="2412375"/>
            <a:ext cx="3354400" cy="2515800"/>
          </a:xfrm>
          <a:prstGeom prst="rect">
            <a:avLst/>
          </a:prstGeom>
          <a:noFill/>
          <a:ln>
            <a:noFill/>
          </a:ln>
        </p:spPr>
      </p:pic>
      <p:sp>
        <p:nvSpPr>
          <p:cNvPr id="227" name="Google Shape;227;p30"/>
          <p:cNvSpPr txBox="1"/>
          <p:nvPr/>
        </p:nvSpPr>
        <p:spPr>
          <a:xfrm>
            <a:off x="343975" y="1081325"/>
            <a:ext cx="4858800" cy="36429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2000"/>
              </a:spcBef>
              <a:spcAft>
                <a:spcPts val="0"/>
              </a:spcAft>
              <a:buNone/>
            </a:pPr>
            <a:r>
              <a:rPr lang="en" sz="1250">
                <a:solidFill>
                  <a:srgbClr val="222222"/>
                </a:solidFill>
                <a:highlight>
                  <a:srgbClr val="FFFFFF"/>
                </a:highlight>
                <a:latin typeface="Comfortaa"/>
                <a:ea typeface="Comfortaa"/>
                <a:cs typeface="Comfortaa"/>
                <a:sym typeface="Comfortaa"/>
              </a:rPr>
              <a:t>CyberSprinters:</a:t>
            </a:r>
            <a:br>
              <a:rPr lang="en" sz="1250">
                <a:solidFill>
                  <a:srgbClr val="222222"/>
                </a:solidFill>
                <a:highlight>
                  <a:srgbClr val="FFFFFF"/>
                </a:highlight>
                <a:latin typeface="Comfortaa"/>
                <a:ea typeface="Comfortaa"/>
                <a:cs typeface="Comfortaa"/>
                <a:sym typeface="Comfortaa"/>
              </a:rPr>
            </a:br>
            <a:br>
              <a:rPr lang="en" sz="750">
                <a:solidFill>
                  <a:srgbClr val="222222"/>
                </a:solidFill>
                <a:highlight>
                  <a:srgbClr val="FFFFFF"/>
                </a:highlight>
                <a:latin typeface="Comfortaa"/>
                <a:ea typeface="Comfortaa"/>
                <a:cs typeface="Comfortaa"/>
                <a:sym typeface="Comfortaa"/>
              </a:rPr>
            </a:br>
            <a:r>
              <a:rPr lang="en" sz="1250">
                <a:solidFill>
                  <a:srgbClr val="222222"/>
                </a:solidFill>
                <a:highlight>
                  <a:srgbClr val="FFFFFF"/>
                </a:highlight>
                <a:latin typeface="Comfortaa"/>
                <a:ea typeface="Comfortaa"/>
                <a:cs typeface="Comfortaa"/>
                <a:sym typeface="Comfortaa"/>
              </a:rPr>
              <a:t>In the game, children play as a 'CyberSprinter', racing against their depleting battery to collect CyberSpheres and score points. They can boost their power by collecting padlocks and correctly answering a 50/50 question about staying cyber secure. </a:t>
            </a:r>
            <a:br>
              <a:rPr lang="en" sz="1250">
                <a:solidFill>
                  <a:srgbClr val="222222"/>
                </a:solidFill>
                <a:highlight>
                  <a:srgbClr val="FFFFFF"/>
                </a:highlight>
                <a:latin typeface="Comfortaa"/>
                <a:ea typeface="Comfortaa"/>
                <a:cs typeface="Comfortaa"/>
                <a:sym typeface="Comfortaa"/>
              </a:rPr>
            </a:br>
            <a:br>
              <a:rPr lang="en" sz="1250">
                <a:solidFill>
                  <a:srgbClr val="222222"/>
                </a:solidFill>
                <a:highlight>
                  <a:srgbClr val="FFFFFF"/>
                </a:highlight>
                <a:latin typeface="Comfortaa"/>
                <a:ea typeface="Comfortaa"/>
                <a:cs typeface="Comfortaa"/>
                <a:sym typeface="Comfortaa"/>
              </a:rPr>
            </a:br>
            <a:r>
              <a:rPr lang="en" sz="1250">
                <a:solidFill>
                  <a:srgbClr val="222222"/>
                </a:solidFill>
                <a:highlight>
                  <a:srgbClr val="FFFFFF"/>
                </a:highlight>
                <a:latin typeface="Comfortaa"/>
                <a:ea typeface="Comfortaa"/>
                <a:cs typeface="Comfortaa"/>
                <a:sym typeface="Comfortaa"/>
              </a:rPr>
              <a:t>If they bump into a battery-sucking cyber villain, they play a mini-game (with a different internet lesson) to win back their stolen power. The main themes covered are:</a:t>
            </a:r>
            <a:endParaRPr sz="1250">
              <a:solidFill>
                <a:srgbClr val="222222"/>
              </a:solidFill>
              <a:highlight>
                <a:srgbClr val="FFFFFF"/>
              </a:highlight>
              <a:latin typeface="Comfortaa"/>
              <a:ea typeface="Comfortaa"/>
              <a:cs typeface="Comfortaa"/>
              <a:sym typeface="Comfortaa"/>
            </a:endParaRPr>
          </a:p>
          <a:p>
            <a:pPr indent="-307975" lvl="0" marL="457200" rtl="0" algn="l">
              <a:lnSpc>
                <a:spcPct val="115000"/>
              </a:lnSpc>
              <a:spcBef>
                <a:spcPts val="2000"/>
              </a:spcBef>
              <a:spcAft>
                <a:spcPts val="0"/>
              </a:spcAft>
              <a:buClr>
                <a:srgbClr val="222222"/>
              </a:buClr>
              <a:buSzPts val="1250"/>
              <a:buFont typeface="Comfortaa"/>
              <a:buChar char="●"/>
            </a:pPr>
            <a:r>
              <a:rPr lang="en" sz="1250">
                <a:solidFill>
                  <a:srgbClr val="222222"/>
                </a:solidFill>
                <a:highlight>
                  <a:schemeClr val="lt1"/>
                </a:highlight>
                <a:latin typeface="Comfortaa"/>
                <a:ea typeface="Comfortaa"/>
                <a:cs typeface="Comfortaa"/>
                <a:sym typeface="Comfortaa"/>
              </a:rPr>
              <a:t>creating and managing passwords</a:t>
            </a:r>
            <a:endParaRPr sz="1250">
              <a:solidFill>
                <a:srgbClr val="222222"/>
              </a:solidFill>
              <a:highlight>
                <a:schemeClr val="lt1"/>
              </a:highlight>
              <a:latin typeface="Comfortaa"/>
              <a:ea typeface="Comfortaa"/>
              <a:cs typeface="Comfortaa"/>
              <a:sym typeface="Comfortaa"/>
            </a:endParaRPr>
          </a:p>
          <a:p>
            <a:pPr indent="-307975" lvl="0" marL="457200" rtl="0" algn="l">
              <a:lnSpc>
                <a:spcPct val="115000"/>
              </a:lnSpc>
              <a:spcBef>
                <a:spcPts val="0"/>
              </a:spcBef>
              <a:spcAft>
                <a:spcPts val="0"/>
              </a:spcAft>
              <a:buClr>
                <a:srgbClr val="222222"/>
              </a:buClr>
              <a:buSzPts val="1250"/>
              <a:buFont typeface="Comfortaa"/>
              <a:buChar char="●"/>
            </a:pPr>
            <a:r>
              <a:rPr lang="en" sz="1250">
                <a:solidFill>
                  <a:srgbClr val="222222"/>
                </a:solidFill>
                <a:highlight>
                  <a:schemeClr val="lt1"/>
                </a:highlight>
                <a:latin typeface="Comfortaa"/>
                <a:ea typeface="Comfortaa"/>
                <a:cs typeface="Comfortaa"/>
                <a:sym typeface="Comfortaa"/>
              </a:rPr>
              <a:t>protecting accounts, devices and data</a:t>
            </a:r>
            <a:endParaRPr sz="1250">
              <a:solidFill>
                <a:srgbClr val="222222"/>
              </a:solidFill>
              <a:highlight>
                <a:schemeClr val="lt1"/>
              </a:highlight>
              <a:latin typeface="Comfortaa"/>
              <a:ea typeface="Comfortaa"/>
              <a:cs typeface="Comfortaa"/>
              <a:sym typeface="Comfortaa"/>
            </a:endParaRPr>
          </a:p>
          <a:p>
            <a:pPr indent="-307975" lvl="0" marL="457200" rtl="0" algn="l">
              <a:lnSpc>
                <a:spcPct val="115000"/>
              </a:lnSpc>
              <a:spcBef>
                <a:spcPts val="0"/>
              </a:spcBef>
              <a:spcAft>
                <a:spcPts val="0"/>
              </a:spcAft>
              <a:buClr>
                <a:srgbClr val="222222"/>
              </a:buClr>
              <a:buSzPts val="1250"/>
              <a:buFont typeface="Comfortaa"/>
              <a:buChar char="●"/>
            </a:pPr>
            <a:r>
              <a:rPr lang="en" sz="1250">
                <a:solidFill>
                  <a:srgbClr val="222222"/>
                </a:solidFill>
                <a:highlight>
                  <a:schemeClr val="lt1"/>
                </a:highlight>
                <a:latin typeface="Comfortaa"/>
                <a:ea typeface="Comfortaa"/>
                <a:cs typeface="Comfortaa"/>
                <a:sym typeface="Comfortaa"/>
              </a:rPr>
              <a:t>dealing with suspicious messages</a:t>
            </a:r>
            <a:endParaRPr sz="1250">
              <a:solidFill>
                <a:srgbClr val="222222"/>
              </a:solidFill>
              <a:highlight>
                <a:srgbClr val="FFFFFF"/>
              </a:highlight>
              <a:latin typeface="Comfortaa"/>
              <a:ea typeface="Comfortaa"/>
              <a:cs typeface="Comfortaa"/>
              <a:sym typeface="Comfortaa"/>
            </a:endParaRPr>
          </a:p>
        </p:txBody>
      </p:sp>
      <p:sp>
        <p:nvSpPr>
          <p:cNvPr id="228" name="Google Shape;228;p30"/>
          <p:cNvSpPr txBox="1"/>
          <p:nvPr/>
        </p:nvSpPr>
        <p:spPr>
          <a:xfrm>
            <a:off x="374450" y="274650"/>
            <a:ext cx="45159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229" name="Google Shape;229;p30"/>
          <p:cNvSpPr txBox="1"/>
          <p:nvPr>
            <p:ph type="ctrTitle"/>
          </p:nvPr>
        </p:nvSpPr>
        <p:spPr>
          <a:xfrm>
            <a:off x="400525" y="314600"/>
            <a:ext cx="4745700" cy="573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SzPts val="990"/>
              <a:buNone/>
            </a:pPr>
            <a:r>
              <a:rPr lang="en" sz="2240">
                <a:latin typeface="Comfortaa"/>
                <a:ea typeface="Comfortaa"/>
                <a:cs typeface="Comfortaa"/>
                <a:sym typeface="Comfortaa"/>
              </a:rPr>
              <a:t>Making staying safe fun</a:t>
            </a:r>
            <a:endParaRPr sz="2240">
              <a:latin typeface="Comfortaa"/>
              <a:ea typeface="Comfortaa"/>
              <a:cs typeface="Comfortaa"/>
              <a:sym typeface="Comforta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6"/>
                                        </p:tgtEl>
                                        <p:attrNameLst>
                                          <p:attrName>style.visibility</p:attrName>
                                        </p:attrNameLst>
                                      </p:cBhvr>
                                      <p:to>
                                        <p:strVal val="visible"/>
                                      </p:to>
                                    </p:set>
                                    <p:animEffect filter="fade" transition="in">
                                      <p:cBhvr>
                                        <p:cTn dur="1000"/>
                                        <p:tgtEl>
                                          <p:spTgt spid="2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1"/>
          <p:cNvSpPr txBox="1"/>
          <p:nvPr>
            <p:ph type="ctrTitle"/>
          </p:nvPr>
        </p:nvSpPr>
        <p:spPr>
          <a:xfrm>
            <a:off x="311700" y="744575"/>
            <a:ext cx="8520600" cy="1233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4180">
                <a:latin typeface="Comfortaa"/>
                <a:ea typeface="Comfortaa"/>
                <a:cs typeface="Comfortaa"/>
                <a:sym typeface="Comfortaa"/>
              </a:rPr>
              <a:t>How do we promote E-safety in school?</a:t>
            </a:r>
            <a:endParaRPr sz="4180">
              <a:latin typeface="Comfortaa"/>
              <a:ea typeface="Comfortaa"/>
              <a:cs typeface="Comfortaa"/>
              <a:sym typeface="Comfortaa"/>
            </a:endParaRPr>
          </a:p>
        </p:txBody>
      </p:sp>
      <p:pic>
        <p:nvPicPr>
          <p:cNvPr id="235" name="Google Shape;235;p31"/>
          <p:cNvPicPr preferRelativeResize="0"/>
          <p:nvPr/>
        </p:nvPicPr>
        <p:blipFill>
          <a:blip r:embed="rId3">
            <a:alphaModFix/>
          </a:blip>
          <a:stretch>
            <a:fillRect/>
          </a:stretch>
        </p:blipFill>
        <p:spPr>
          <a:xfrm>
            <a:off x="2797479" y="2501650"/>
            <a:ext cx="3549050" cy="17088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32"/>
          <p:cNvSpPr txBox="1"/>
          <p:nvPr>
            <p:ph type="title"/>
          </p:nvPr>
        </p:nvSpPr>
        <p:spPr>
          <a:xfrm>
            <a:off x="311700" y="30430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latin typeface="Comfortaa"/>
                <a:ea typeface="Comfortaa"/>
                <a:cs typeface="Comfortaa"/>
                <a:sym typeface="Comfortaa"/>
              </a:rPr>
              <a:t>How do we promote E-safety in school?</a:t>
            </a:r>
            <a:endParaRPr>
              <a:latin typeface="Comfortaa"/>
              <a:ea typeface="Comfortaa"/>
              <a:cs typeface="Comfortaa"/>
              <a:sym typeface="Comfortaa"/>
            </a:endParaRPr>
          </a:p>
        </p:txBody>
      </p:sp>
      <p:grpSp>
        <p:nvGrpSpPr>
          <p:cNvPr id="241" name="Google Shape;241;p32"/>
          <p:cNvGrpSpPr/>
          <p:nvPr/>
        </p:nvGrpSpPr>
        <p:grpSpPr>
          <a:xfrm>
            <a:off x="102988" y="1105549"/>
            <a:ext cx="2333745" cy="3785864"/>
            <a:chOff x="0" y="1189989"/>
            <a:chExt cx="2214600" cy="3785864"/>
          </a:xfrm>
        </p:grpSpPr>
        <p:sp>
          <p:nvSpPr>
            <p:cNvPr id="242" name="Google Shape;242;p32"/>
            <p:cNvSpPr/>
            <p:nvPr/>
          </p:nvSpPr>
          <p:spPr>
            <a:xfrm>
              <a:off x="0" y="1189989"/>
              <a:ext cx="2214600" cy="669000"/>
            </a:xfrm>
            <a:prstGeom prst="homePlate">
              <a:avLst>
                <a:gd fmla="val 50000" name="adj"/>
              </a:avLst>
            </a:prstGeom>
            <a:solidFill>
              <a:srgbClr val="0944A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rgbClr val="FFFFFF"/>
                  </a:solidFill>
                  <a:latin typeface="Roboto"/>
                  <a:ea typeface="Roboto"/>
                  <a:cs typeface="Roboto"/>
                  <a:sym typeface="Roboto"/>
                </a:rPr>
                <a:t>Our Curriculum</a:t>
              </a:r>
              <a:endParaRPr>
                <a:solidFill>
                  <a:srgbClr val="FFFFFF"/>
                </a:solidFill>
                <a:latin typeface="Roboto"/>
                <a:ea typeface="Roboto"/>
                <a:cs typeface="Roboto"/>
                <a:sym typeface="Roboto"/>
              </a:endParaRPr>
            </a:p>
          </p:txBody>
        </p:sp>
        <p:sp>
          <p:nvSpPr>
            <p:cNvPr id="243" name="Google Shape;243;p32"/>
            <p:cNvSpPr txBox="1"/>
            <p:nvPr/>
          </p:nvSpPr>
          <p:spPr>
            <a:xfrm>
              <a:off x="144122" y="1902353"/>
              <a:ext cx="1712100" cy="3073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None/>
              </a:pPr>
              <a:r>
                <a:rPr lang="en" sz="900">
                  <a:latin typeface="Comfortaa"/>
                  <a:ea typeface="Comfortaa"/>
                  <a:cs typeface="Comfortaa"/>
                  <a:sym typeface="Comfortaa"/>
                </a:rPr>
                <a:t>Our curriculum is developed to ensure that </a:t>
              </a:r>
              <a:r>
                <a:rPr lang="en" sz="900">
                  <a:solidFill>
                    <a:schemeClr val="dk1"/>
                  </a:solidFill>
                  <a:highlight>
                    <a:srgbClr val="FFFFFF"/>
                  </a:highlight>
                  <a:latin typeface="Comfortaa"/>
                  <a:ea typeface="Comfortaa"/>
                  <a:cs typeface="Comfortaa"/>
                  <a:sym typeface="Comfortaa"/>
                </a:rPr>
                <a:t>key skills are covered through a curriculum that builds skills, knowledge and understanding sequentially. We want pupils to be active, responsible participants in this future world, so we also understand the need to promote key </a:t>
              </a:r>
              <a:r>
                <a:rPr lang="en" sz="900">
                  <a:solidFill>
                    <a:schemeClr val="dk1"/>
                  </a:solidFill>
                  <a:latin typeface="Comfortaa"/>
                  <a:ea typeface="Comfortaa"/>
                  <a:cs typeface="Comfortaa"/>
                  <a:sym typeface="Comfortaa"/>
                </a:rPr>
                <a:t>e-safety messages and advice as a means to combat the risks that come from the pervasive nature of</a:t>
              </a:r>
              <a:r>
                <a:rPr lang="en" sz="900">
                  <a:solidFill>
                    <a:schemeClr val="dk1"/>
                  </a:solidFill>
                  <a:highlight>
                    <a:srgbClr val="FFFFFF"/>
                  </a:highlight>
                  <a:latin typeface="Comfortaa"/>
                  <a:ea typeface="Comfortaa"/>
                  <a:cs typeface="Comfortaa"/>
                  <a:sym typeface="Comfortaa"/>
                </a:rPr>
                <a:t> technology. </a:t>
              </a:r>
              <a:endParaRPr sz="900">
                <a:solidFill>
                  <a:schemeClr val="dk1"/>
                </a:solidFill>
                <a:highlight>
                  <a:srgbClr val="FFFFFF"/>
                </a:highlight>
                <a:latin typeface="Comfortaa"/>
                <a:ea typeface="Comfortaa"/>
                <a:cs typeface="Comfortaa"/>
                <a:sym typeface="Comfortaa"/>
              </a:endParaRPr>
            </a:p>
            <a:p>
              <a:pPr indent="0" lvl="0" marL="0" rtl="0" algn="l">
                <a:lnSpc>
                  <a:spcPct val="115000"/>
                </a:lnSpc>
                <a:spcBef>
                  <a:spcPts val="0"/>
                </a:spcBef>
                <a:spcAft>
                  <a:spcPts val="0"/>
                </a:spcAft>
                <a:buNone/>
              </a:pPr>
              <a:r>
                <a:t/>
              </a:r>
              <a:endParaRPr sz="1100">
                <a:latin typeface="Roboto"/>
                <a:ea typeface="Roboto"/>
                <a:cs typeface="Roboto"/>
                <a:sym typeface="Roboto"/>
              </a:endParaRPr>
            </a:p>
          </p:txBody>
        </p:sp>
      </p:grpSp>
      <p:grpSp>
        <p:nvGrpSpPr>
          <p:cNvPr id="244" name="Google Shape;244;p32"/>
          <p:cNvGrpSpPr/>
          <p:nvPr/>
        </p:nvGrpSpPr>
        <p:grpSpPr>
          <a:xfrm>
            <a:off x="2120019" y="1105325"/>
            <a:ext cx="2723400" cy="3068413"/>
            <a:chOff x="1838325" y="1189775"/>
            <a:chExt cx="2550000" cy="3068413"/>
          </a:xfrm>
        </p:grpSpPr>
        <p:sp>
          <p:nvSpPr>
            <p:cNvPr id="245" name="Google Shape;245;p32"/>
            <p:cNvSpPr/>
            <p:nvPr/>
          </p:nvSpPr>
          <p:spPr>
            <a:xfrm>
              <a:off x="1838325" y="1189775"/>
              <a:ext cx="2550000" cy="669000"/>
            </a:xfrm>
            <a:prstGeom prst="chevron">
              <a:avLst>
                <a:gd fmla="val 50000" name="adj"/>
              </a:avLst>
            </a:prstGeom>
            <a:solidFill>
              <a:srgbClr val="0C58D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rgbClr val="FFFFFF"/>
                  </a:solidFill>
                  <a:latin typeface="Roboto"/>
                  <a:ea typeface="Roboto"/>
                  <a:cs typeface="Roboto"/>
                  <a:sym typeface="Roboto"/>
                </a:rPr>
                <a:t>PHSCE</a:t>
              </a:r>
              <a:endParaRPr>
                <a:solidFill>
                  <a:srgbClr val="FFFFFF"/>
                </a:solidFill>
                <a:latin typeface="Roboto"/>
                <a:ea typeface="Roboto"/>
                <a:cs typeface="Roboto"/>
                <a:sym typeface="Roboto"/>
              </a:endParaRPr>
            </a:p>
          </p:txBody>
        </p:sp>
        <p:sp>
          <p:nvSpPr>
            <p:cNvPr id="246" name="Google Shape;246;p32"/>
            <p:cNvSpPr txBox="1"/>
            <p:nvPr/>
          </p:nvSpPr>
          <p:spPr>
            <a:xfrm>
              <a:off x="2298513" y="1907688"/>
              <a:ext cx="1629600" cy="2350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600"/>
                </a:spcAft>
                <a:buClr>
                  <a:schemeClr val="dk1"/>
                </a:buClr>
                <a:buSzPts val="1100"/>
                <a:buFont typeface="Arial"/>
                <a:buNone/>
              </a:pPr>
              <a:r>
                <a:rPr lang="en" sz="900">
                  <a:solidFill>
                    <a:schemeClr val="dk1"/>
                  </a:solidFill>
                  <a:latin typeface="Comfortaa"/>
                  <a:ea typeface="Comfortaa"/>
                  <a:cs typeface="Comfortaa"/>
                  <a:sym typeface="Comfortaa"/>
                </a:rPr>
                <a:t>Our curriculum aims to develop the necessary knowledge for safe choices and informed decisions to be made so that pupils are well-prepared for later life.  Pupils’ knowledge of British Values, issues pertaining to SMSC (spiritual, moral, social, and cultural development), wellbeing and essential safeguarding messages are all woven together into the curriculum</a:t>
              </a:r>
              <a:endParaRPr sz="800">
                <a:latin typeface="Comfortaa"/>
                <a:ea typeface="Comfortaa"/>
                <a:cs typeface="Comfortaa"/>
                <a:sym typeface="Comfortaa"/>
              </a:endParaRPr>
            </a:p>
          </p:txBody>
        </p:sp>
      </p:grpSp>
      <p:grpSp>
        <p:nvGrpSpPr>
          <p:cNvPr id="247" name="Google Shape;247;p32"/>
          <p:cNvGrpSpPr/>
          <p:nvPr/>
        </p:nvGrpSpPr>
        <p:grpSpPr>
          <a:xfrm>
            <a:off x="3985702" y="1105325"/>
            <a:ext cx="3359573" cy="3047013"/>
            <a:chOff x="2637426" y="-261875"/>
            <a:chExt cx="2064000" cy="3047013"/>
          </a:xfrm>
        </p:grpSpPr>
        <p:sp>
          <p:nvSpPr>
            <p:cNvPr id="248" name="Google Shape;248;p32"/>
            <p:cNvSpPr/>
            <p:nvPr/>
          </p:nvSpPr>
          <p:spPr>
            <a:xfrm>
              <a:off x="2637426" y="-261875"/>
              <a:ext cx="2064000" cy="669000"/>
            </a:xfrm>
            <a:prstGeom prst="chevron">
              <a:avLst>
                <a:gd fmla="val 50000" name="adj"/>
              </a:avLst>
            </a:prstGeom>
            <a:solidFill>
              <a:srgbClr val="0D5DD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1"/>
                  </a:solidFill>
                  <a:latin typeface="Roboto"/>
                  <a:ea typeface="Roboto"/>
                  <a:cs typeface="Roboto"/>
                  <a:sym typeface="Roboto"/>
                </a:rPr>
                <a:t>Key Events and Visitors</a:t>
              </a:r>
              <a:endParaRPr>
                <a:solidFill>
                  <a:srgbClr val="FFFFFF"/>
                </a:solidFill>
                <a:latin typeface="Roboto"/>
                <a:ea typeface="Roboto"/>
                <a:cs typeface="Roboto"/>
                <a:sym typeface="Roboto"/>
              </a:endParaRPr>
            </a:p>
          </p:txBody>
        </p:sp>
        <p:sp>
          <p:nvSpPr>
            <p:cNvPr id="249" name="Google Shape;249;p32"/>
            <p:cNvSpPr txBox="1"/>
            <p:nvPr/>
          </p:nvSpPr>
          <p:spPr>
            <a:xfrm>
              <a:off x="3112566" y="407338"/>
              <a:ext cx="1234800" cy="2377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None/>
              </a:pPr>
              <a:r>
                <a:rPr lang="en" sz="900">
                  <a:latin typeface="Comfortaa"/>
                  <a:ea typeface="Comfortaa"/>
                  <a:cs typeface="Comfortaa"/>
                  <a:sym typeface="Comfortaa"/>
                </a:rPr>
                <a:t>We cover a vast array of events and hold sessions with key visitors to promote and support internet safety.</a:t>
              </a:r>
              <a:endParaRPr sz="900">
                <a:latin typeface="Comfortaa"/>
                <a:ea typeface="Comfortaa"/>
                <a:cs typeface="Comfortaa"/>
                <a:sym typeface="Comfortaa"/>
              </a:endParaRPr>
            </a:p>
            <a:p>
              <a:pPr indent="0" lvl="0" marL="0" rtl="0" algn="just">
                <a:lnSpc>
                  <a:spcPct val="115000"/>
                </a:lnSpc>
                <a:spcBef>
                  <a:spcPts val="0"/>
                </a:spcBef>
                <a:spcAft>
                  <a:spcPts val="0"/>
                </a:spcAft>
                <a:buNone/>
              </a:pPr>
              <a:r>
                <a:t/>
              </a:r>
              <a:endParaRPr sz="900">
                <a:latin typeface="Comfortaa"/>
                <a:ea typeface="Comfortaa"/>
                <a:cs typeface="Comfortaa"/>
                <a:sym typeface="Comfortaa"/>
              </a:endParaRPr>
            </a:p>
            <a:p>
              <a:pPr indent="0" lvl="0" marL="0" rtl="0" algn="ctr">
                <a:lnSpc>
                  <a:spcPct val="115000"/>
                </a:lnSpc>
                <a:spcBef>
                  <a:spcPts val="0"/>
                </a:spcBef>
                <a:spcAft>
                  <a:spcPts val="0"/>
                </a:spcAft>
                <a:buNone/>
              </a:pPr>
              <a:r>
                <a:rPr lang="en" sz="900">
                  <a:latin typeface="Comfortaa"/>
                  <a:ea typeface="Comfortaa"/>
                  <a:cs typeface="Comfortaa"/>
                  <a:sym typeface="Comfortaa"/>
                </a:rPr>
                <a:t>Some of these include:</a:t>
              </a:r>
              <a:endParaRPr sz="900">
                <a:latin typeface="Comfortaa"/>
                <a:ea typeface="Comfortaa"/>
                <a:cs typeface="Comfortaa"/>
                <a:sym typeface="Comfortaa"/>
              </a:endParaRPr>
            </a:p>
            <a:p>
              <a:pPr indent="0" lvl="0" marL="0" rtl="0" algn="ctr">
                <a:lnSpc>
                  <a:spcPct val="115000"/>
                </a:lnSpc>
                <a:spcBef>
                  <a:spcPts val="0"/>
                </a:spcBef>
                <a:spcAft>
                  <a:spcPts val="0"/>
                </a:spcAft>
                <a:buNone/>
              </a:pPr>
              <a:r>
                <a:t/>
              </a:r>
              <a:endParaRPr sz="900">
                <a:latin typeface="Comfortaa"/>
                <a:ea typeface="Comfortaa"/>
                <a:cs typeface="Comfortaa"/>
                <a:sym typeface="Comfortaa"/>
              </a:endParaRPr>
            </a:p>
            <a:p>
              <a:pPr indent="-171450" lvl="0" marL="114300" rtl="0" algn="ctr">
                <a:lnSpc>
                  <a:spcPct val="115000"/>
                </a:lnSpc>
                <a:spcBef>
                  <a:spcPts val="0"/>
                </a:spcBef>
                <a:spcAft>
                  <a:spcPts val="0"/>
                </a:spcAft>
                <a:buSzPts val="900"/>
                <a:buFont typeface="Comfortaa"/>
                <a:buChar char="●"/>
              </a:pPr>
              <a:r>
                <a:rPr lang="en" sz="900">
                  <a:latin typeface="Comfortaa"/>
                  <a:ea typeface="Comfortaa"/>
                  <a:cs typeface="Comfortaa"/>
                  <a:sym typeface="Comfortaa"/>
                </a:rPr>
                <a:t>Internet Safety Day</a:t>
              </a:r>
              <a:endParaRPr sz="900">
                <a:latin typeface="Comfortaa"/>
                <a:ea typeface="Comfortaa"/>
                <a:cs typeface="Comfortaa"/>
                <a:sym typeface="Comfortaa"/>
              </a:endParaRPr>
            </a:p>
            <a:p>
              <a:pPr indent="-171450" lvl="0" marL="114300" rtl="0" algn="ctr">
                <a:lnSpc>
                  <a:spcPct val="115000"/>
                </a:lnSpc>
                <a:spcBef>
                  <a:spcPts val="0"/>
                </a:spcBef>
                <a:spcAft>
                  <a:spcPts val="0"/>
                </a:spcAft>
                <a:buSzPts val="900"/>
                <a:buFont typeface="Comfortaa"/>
                <a:buChar char="●"/>
              </a:pPr>
              <a:r>
                <a:rPr lang="en" sz="900">
                  <a:latin typeface="Comfortaa"/>
                  <a:ea typeface="Comfortaa"/>
                  <a:cs typeface="Comfortaa"/>
                  <a:sym typeface="Comfortaa"/>
                </a:rPr>
                <a:t>Anti-bullying week</a:t>
              </a:r>
              <a:endParaRPr sz="900">
                <a:latin typeface="Comfortaa"/>
                <a:ea typeface="Comfortaa"/>
                <a:cs typeface="Comfortaa"/>
                <a:sym typeface="Comfortaa"/>
              </a:endParaRPr>
            </a:p>
            <a:p>
              <a:pPr indent="-171450" lvl="0" marL="114300" rtl="0" algn="ctr">
                <a:lnSpc>
                  <a:spcPct val="115000"/>
                </a:lnSpc>
                <a:spcBef>
                  <a:spcPts val="0"/>
                </a:spcBef>
                <a:spcAft>
                  <a:spcPts val="0"/>
                </a:spcAft>
                <a:buSzPts val="900"/>
                <a:buFont typeface="Comfortaa"/>
                <a:buChar char="●"/>
              </a:pPr>
              <a:r>
                <a:rPr lang="en" sz="900">
                  <a:solidFill>
                    <a:schemeClr val="dk1"/>
                  </a:solidFill>
                  <a:latin typeface="Comfortaa"/>
                  <a:ea typeface="Comfortaa"/>
                  <a:cs typeface="Comfortaa"/>
                  <a:sym typeface="Comfortaa"/>
                </a:rPr>
                <a:t>Community police officer links.</a:t>
              </a:r>
              <a:endParaRPr sz="900">
                <a:solidFill>
                  <a:schemeClr val="dk1"/>
                </a:solidFill>
                <a:latin typeface="Comfortaa"/>
                <a:ea typeface="Comfortaa"/>
                <a:cs typeface="Comfortaa"/>
                <a:sym typeface="Comfortaa"/>
              </a:endParaRPr>
            </a:p>
            <a:p>
              <a:pPr indent="-171450" lvl="0" marL="114300" rtl="0" algn="ctr">
                <a:lnSpc>
                  <a:spcPct val="115000"/>
                </a:lnSpc>
                <a:spcBef>
                  <a:spcPts val="0"/>
                </a:spcBef>
                <a:spcAft>
                  <a:spcPts val="0"/>
                </a:spcAft>
                <a:buSzPts val="900"/>
                <a:buFont typeface="Comfortaa"/>
                <a:buChar char="●"/>
              </a:pPr>
              <a:r>
                <a:rPr lang="en" sz="900">
                  <a:solidFill>
                    <a:schemeClr val="dk1"/>
                  </a:solidFill>
                  <a:latin typeface="Comfortaa"/>
                  <a:ea typeface="Comfortaa"/>
                  <a:cs typeface="Comfortaa"/>
                  <a:sym typeface="Comfortaa"/>
                </a:rPr>
                <a:t>Bully Busters</a:t>
              </a:r>
              <a:endParaRPr sz="900">
                <a:solidFill>
                  <a:schemeClr val="dk1"/>
                </a:solidFill>
                <a:latin typeface="Comfortaa"/>
                <a:ea typeface="Comfortaa"/>
                <a:cs typeface="Comfortaa"/>
                <a:sym typeface="Comfortaa"/>
              </a:endParaRPr>
            </a:p>
            <a:p>
              <a:pPr indent="0" lvl="0" marL="0" rtl="0" algn="ctr">
                <a:lnSpc>
                  <a:spcPct val="115000"/>
                </a:lnSpc>
                <a:spcBef>
                  <a:spcPts val="0"/>
                </a:spcBef>
                <a:spcAft>
                  <a:spcPts val="0"/>
                </a:spcAft>
                <a:buNone/>
              </a:pPr>
              <a:r>
                <a:t/>
              </a:r>
              <a:endParaRPr sz="900">
                <a:solidFill>
                  <a:schemeClr val="dk1"/>
                </a:solidFill>
                <a:latin typeface="Comfortaa"/>
                <a:ea typeface="Comfortaa"/>
                <a:cs typeface="Comfortaa"/>
                <a:sym typeface="Comfortaa"/>
              </a:endParaRPr>
            </a:p>
            <a:p>
              <a:pPr indent="0" lvl="0" marL="0" rtl="0" algn="just">
                <a:lnSpc>
                  <a:spcPct val="115000"/>
                </a:lnSpc>
                <a:spcBef>
                  <a:spcPts val="0"/>
                </a:spcBef>
                <a:spcAft>
                  <a:spcPts val="0"/>
                </a:spcAft>
                <a:buNone/>
              </a:pPr>
              <a:r>
                <a:rPr lang="en" sz="900">
                  <a:solidFill>
                    <a:schemeClr val="dk1"/>
                  </a:solidFill>
                  <a:latin typeface="Comfortaa"/>
                  <a:ea typeface="Comfortaa"/>
                  <a:cs typeface="Comfortaa"/>
                  <a:sym typeface="Comfortaa"/>
                </a:rPr>
                <a:t>These events are planned to support with the safer use of the online community and world.</a:t>
              </a:r>
              <a:endParaRPr sz="900">
                <a:solidFill>
                  <a:schemeClr val="dk1"/>
                </a:solidFill>
                <a:latin typeface="Comfortaa"/>
                <a:ea typeface="Comfortaa"/>
                <a:cs typeface="Comfortaa"/>
                <a:sym typeface="Comfortaa"/>
              </a:endParaRPr>
            </a:p>
            <a:p>
              <a:pPr indent="0" lvl="0" marL="0" rtl="0" algn="l">
                <a:lnSpc>
                  <a:spcPct val="115000"/>
                </a:lnSpc>
                <a:spcBef>
                  <a:spcPts val="0"/>
                </a:spcBef>
                <a:spcAft>
                  <a:spcPts val="0"/>
                </a:spcAft>
                <a:buNone/>
              </a:pPr>
              <a:r>
                <a:t/>
              </a:r>
              <a:endParaRPr sz="900">
                <a:latin typeface="Comfortaa"/>
                <a:ea typeface="Comfortaa"/>
                <a:cs typeface="Comfortaa"/>
                <a:sym typeface="Comfortaa"/>
              </a:endParaRPr>
            </a:p>
          </p:txBody>
        </p:sp>
      </p:grpSp>
      <p:grpSp>
        <p:nvGrpSpPr>
          <p:cNvPr id="250" name="Google Shape;250;p32"/>
          <p:cNvGrpSpPr/>
          <p:nvPr/>
        </p:nvGrpSpPr>
        <p:grpSpPr>
          <a:xfrm>
            <a:off x="6977000" y="1105325"/>
            <a:ext cx="2064012" cy="3019500"/>
            <a:chOff x="6874013" y="1189775"/>
            <a:chExt cx="2064012" cy="3019500"/>
          </a:xfrm>
        </p:grpSpPr>
        <p:sp>
          <p:nvSpPr>
            <p:cNvPr id="251" name="Google Shape;251;p32"/>
            <p:cNvSpPr/>
            <p:nvPr/>
          </p:nvSpPr>
          <p:spPr>
            <a:xfrm>
              <a:off x="6874025" y="1189775"/>
              <a:ext cx="2064000" cy="669000"/>
            </a:xfrm>
            <a:prstGeom prst="chevron">
              <a:avLst>
                <a:gd fmla="val 50000" name="adj"/>
              </a:avLst>
            </a:prstGeom>
            <a:solidFill>
              <a:srgbClr val="307B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rgbClr val="FFFFFF"/>
                  </a:solidFill>
                  <a:latin typeface="Roboto"/>
                  <a:ea typeface="Roboto"/>
                  <a:cs typeface="Roboto"/>
                  <a:sym typeface="Roboto"/>
                </a:rPr>
                <a:t>Community Links</a:t>
              </a:r>
              <a:endParaRPr>
                <a:solidFill>
                  <a:srgbClr val="FFFFFF"/>
                </a:solidFill>
                <a:latin typeface="Roboto"/>
                <a:ea typeface="Roboto"/>
                <a:cs typeface="Roboto"/>
                <a:sym typeface="Roboto"/>
              </a:endParaRPr>
            </a:p>
          </p:txBody>
        </p:sp>
        <p:sp>
          <p:nvSpPr>
            <p:cNvPr id="252" name="Google Shape;252;p32"/>
            <p:cNvSpPr txBox="1"/>
            <p:nvPr/>
          </p:nvSpPr>
          <p:spPr>
            <a:xfrm>
              <a:off x="6874013" y="1858775"/>
              <a:ext cx="1812600" cy="2350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None/>
              </a:pPr>
              <a:r>
                <a:rPr lang="en" sz="900">
                  <a:latin typeface="Comfortaa"/>
                  <a:ea typeface="Comfortaa"/>
                  <a:cs typeface="Comfortaa"/>
                  <a:sym typeface="Comfortaa"/>
                </a:rPr>
                <a:t>We operate an open door policy to promote community links ensuring that parents and carers have ongoing support when dealing with e-safety.</a:t>
              </a:r>
              <a:endParaRPr sz="900">
                <a:latin typeface="Comfortaa"/>
                <a:ea typeface="Comfortaa"/>
                <a:cs typeface="Comfortaa"/>
                <a:sym typeface="Comfortaa"/>
              </a:endParaRPr>
            </a:p>
            <a:p>
              <a:pPr indent="0" lvl="0" marL="0" rtl="0" algn="just">
                <a:lnSpc>
                  <a:spcPct val="115000"/>
                </a:lnSpc>
                <a:spcBef>
                  <a:spcPts val="0"/>
                </a:spcBef>
                <a:spcAft>
                  <a:spcPts val="0"/>
                </a:spcAft>
                <a:buNone/>
              </a:pPr>
              <a:r>
                <a:rPr lang="en" sz="900">
                  <a:solidFill>
                    <a:schemeClr val="dk1"/>
                  </a:solidFill>
                  <a:highlight>
                    <a:srgbClr val="FFFFFF"/>
                  </a:highlight>
                  <a:latin typeface="Comfortaa"/>
                  <a:ea typeface="Comfortaa"/>
                  <a:cs typeface="Comfortaa"/>
                  <a:sym typeface="Comfortaa"/>
                </a:rPr>
                <a:t>Having a whole school approach helps ensure staff, governors, volunteers and parents teach children about online safety</a:t>
              </a:r>
              <a:r>
                <a:rPr lang="en" sz="900">
                  <a:latin typeface="Comfortaa"/>
                  <a:ea typeface="Comfortaa"/>
                  <a:cs typeface="Comfortaa"/>
                  <a:sym typeface="Comfortaa"/>
                </a:rPr>
                <a:t>. </a:t>
              </a:r>
              <a:endParaRPr sz="900">
                <a:latin typeface="Comfortaa"/>
                <a:ea typeface="Comfortaa"/>
                <a:cs typeface="Comfortaa"/>
                <a:sym typeface="Comfortaa"/>
              </a:endParaRPr>
            </a:p>
            <a:p>
              <a:pPr indent="0" lvl="0" marL="0" rtl="0" algn="just">
                <a:lnSpc>
                  <a:spcPct val="115000"/>
                </a:lnSpc>
                <a:spcBef>
                  <a:spcPts val="0"/>
                </a:spcBef>
                <a:spcAft>
                  <a:spcPts val="0"/>
                </a:spcAft>
                <a:buNone/>
              </a:pPr>
              <a:r>
                <a:t/>
              </a:r>
              <a:endParaRPr sz="500">
                <a:latin typeface="Comfortaa"/>
                <a:ea typeface="Comfortaa"/>
                <a:cs typeface="Comfortaa"/>
                <a:sym typeface="Comfortaa"/>
              </a:endParaRPr>
            </a:p>
            <a:p>
              <a:pPr indent="0" lvl="0" marL="0" rtl="0" algn="just">
                <a:lnSpc>
                  <a:spcPct val="115000"/>
                </a:lnSpc>
                <a:spcBef>
                  <a:spcPts val="0"/>
                </a:spcBef>
                <a:spcAft>
                  <a:spcPts val="0"/>
                </a:spcAft>
                <a:buNone/>
              </a:pPr>
              <a:r>
                <a:rPr lang="en" sz="900">
                  <a:latin typeface="Comfortaa"/>
                  <a:ea typeface="Comfortaa"/>
                  <a:cs typeface="Comfortaa"/>
                  <a:sym typeface="Comfortaa"/>
                </a:rPr>
                <a:t>We encourage parents and carers to have open and honest conversations about the benefits and risks of the online world.</a:t>
              </a:r>
              <a:endParaRPr sz="900">
                <a:latin typeface="Comfortaa"/>
                <a:ea typeface="Comfortaa"/>
                <a:cs typeface="Comfortaa"/>
                <a:sym typeface="Comfortaa"/>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33"/>
          <p:cNvSpPr txBox="1"/>
          <p:nvPr>
            <p:ph idx="1" type="body"/>
          </p:nvPr>
        </p:nvSpPr>
        <p:spPr>
          <a:xfrm>
            <a:off x="311700" y="257200"/>
            <a:ext cx="8520600" cy="3416400"/>
          </a:xfrm>
          <a:prstGeom prst="rect">
            <a:avLst/>
          </a:prstGeom>
        </p:spPr>
        <p:txBody>
          <a:bodyPr anchorCtr="0" anchor="t" bIns="91425" lIns="91425" spcFirstLastPara="1" rIns="91425" wrap="square" tIns="91425">
            <a:normAutofit/>
          </a:bodyPr>
          <a:lstStyle/>
          <a:p>
            <a:pPr indent="0" lvl="0" marL="0" rtl="0" algn="just">
              <a:spcBef>
                <a:spcPts val="0"/>
              </a:spcBef>
              <a:spcAft>
                <a:spcPts val="1200"/>
              </a:spcAft>
              <a:buNone/>
            </a:pPr>
            <a:r>
              <a:rPr lang="en" sz="1600">
                <a:solidFill>
                  <a:schemeClr val="dk1"/>
                </a:solidFill>
                <a:latin typeface="Comfortaa"/>
                <a:ea typeface="Comfortaa"/>
                <a:cs typeface="Comfortaa"/>
                <a:sym typeface="Comfortaa"/>
              </a:rPr>
              <a:t>To ensure that we can promote the safe and secure use of search engines and access to the internet, i</a:t>
            </a:r>
            <a:r>
              <a:rPr lang="en" sz="1600">
                <a:solidFill>
                  <a:schemeClr val="dk1"/>
                </a:solidFill>
                <a:latin typeface="Comfortaa"/>
                <a:ea typeface="Comfortaa"/>
                <a:cs typeface="Comfortaa"/>
                <a:sym typeface="Comfortaa"/>
              </a:rPr>
              <a:t>n all classes we use ‘Kiddle’ as a search engine instead of Google.</a:t>
            </a:r>
            <a:r>
              <a:rPr lang="en" sz="1600">
                <a:latin typeface="Comfortaa"/>
                <a:ea typeface="Comfortaa"/>
                <a:cs typeface="Comfortaa"/>
                <a:sym typeface="Comfortaa"/>
              </a:rPr>
              <a:t> </a:t>
            </a:r>
            <a:endParaRPr sz="1600">
              <a:latin typeface="Comfortaa"/>
              <a:ea typeface="Comfortaa"/>
              <a:cs typeface="Comfortaa"/>
              <a:sym typeface="Comfortaa"/>
            </a:endParaRPr>
          </a:p>
        </p:txBody>
      </p:sp>
      <p:pic>
        <p:nvPicPr>
          <p:cNvPr id="258" name="Google Shape;258;p33"/>
          <p:cNvPicPr preferRelativeResize="0"/>
          <p:nvPr/>
        </p:nvPicPr>
        <p:blipFill>
          <a:blip r:embed="rId3">
            <a:alphaModFix/>
          </a:blip>
          <a:stretch>
            <a:fillRect/>
          </a:stretch>
        </p:blipFill>
        <p:spPr>
          <a:xfrm>
            <a:off x="1013212" y="1893962"/>
            <a:ext cx="3254675" cy="2165875"/>
          </a:xfrm>
          <a:prstGeom prst="rect">
            <a:avLst/>
          </a:prstGeom>
          <a:noFill/>
          <a:ln>
            <a:noFill/>
          </a:ln>
        </p:spPr>
      </p:pic>
      <p:pic>
        <p:nvPicPr>
          <p:cNvPr id="259" name="Google Shape;259;p33"/>
          <p:cNvPicPr preferRelativeResize="0"/>
          <p:nvPr/>
        </p:nvPicPr>
        <p:blipFill>
          <a:blip r:embed="rId4">
            <a:alphaModFix/>
          </a:blip>
          <a:stretch>
            <a:fillRect/>
          </a:stretch>
        </p:blipFill>
        <p:spPr>
          <a:xfrm>
            <a:off x="4802663" y="1033154"/>
            <a:ext cx="3328125" cy="388750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4"/>
          <p:cNvSpPr txBox="1"/>
          <p:nvPr>
            <p:ph type="ctrTitle"/>
          </p:nvPr>
        </p:nvSpPr>
        <p:spPr>
          <a:xfrm>
            <a:off x="311700" y="744575"/>
            <a:ext cx="8520600" cy="1233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4180">
                <a:latin typeface="Comfortaa"/>
                <a:ea typeface="Comfortaa"/>
                <a:cs typeface="Comfortaa"/>
                <a:sym typeface="Comfortaa"/>
              </a:rPr>
              <a:t>What is expected of children’s use on the iPads</a:t>
            </a:r>
            <a:endParaRPr sz="4180">
              <a:latin typeface="Comfortaa"/>
              <a:ea typeface="Comfortaa"/>
              <a:cs typeface="Comfortaa"/>
              <a:sym typeface="Comfortaa"/>
            </a:endParaRPr>
          </a:p>
        </p:txBody>
      </p:sp>
      <p:pic>
        <p:nvPicPr>
          <p:cNvPr id="265" name="Google Shape;265;p34"/>
          <p:cNvPicPr preferRelativeResize="0"/>
          <p:nvPr/>
        </p:nvPicPr>
        <p:blipFill>
          <a:blip r:embed="rId3">
            <a:alphaModFix/>
          </a:blip>
          <a:stretch>
            <a:fillRect/>
          </a:stretch>
        </p:blipFill>
        <p:spPr>
          <a:xfrm>
            <a:off x="2797479" y="2501650"/>
            <a:ext cx="3549050" cy="17088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35"/>
          <p:cNvSpPr txBox="1"/>
          <p:nvPr/>
        </p:nvSpPr>
        <p:spPr>
          <a:xfrm>
            <a:off x="271050" y="230150"/>
            <a:ext cx="8645700" cy="4739100"/>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Clr>
                <a:schemeClr val="dk1"/>
              </a:buClr>
              <a:buSzPts val="1800"/>
              <a:buFont typeface="Comfortaa"/>
              <a:buChar char="●"/>
            </a:pPr>
            <a:r>
              <a:rPr lang="en" sz="1800">
                <a:solidFill>
                  <a:schemeClr val="dk1"/>
                </a:solidFill>
                <a:latin typeface="Comfortaa"/>
                <a:ea typeface="Comfortaa"/>
                <a:cs typeface="Comfortaa"/>
                <a:sym typeface="Comfortaa"/>
              </a:rPr>
              <a:t>The primary use of iPads is for school work</a:t>
            </a:r>
            <a:endParaRPr sz="1800">
              <a:solidFill>
                <a:schemeClr val="dk1"/>
              </a:solidFill>
              <a:latin typeface="Comfortaa"/>
              <a:ea typeface="Comfortaa"/>
              <a:cs typeface="Comfortaa"/>
              <a:sym typeface="Comfortaa"/>
            </a:endParaRPr>
          </a:p>
          <a:p>
            <a:pPr indent="0" lvl="0" marL="457200" rtl="0" algn="l">
              <a:lnSpc>
                <a:spcPct val="115000"/>
              </a:lnSpc>
              <a:spcBef>
                <a:spcPts val="0"/>
              </a:spcBef>
              <a:spcAft>
                <a:spcPts val="0"/>
              </a:spcAft>
              <a:buNone/>
            </a:pPr>
            <a:r>
              <a:t/>
            </a:r>
            <a:endParaRPr sz="1800">
              <a:solidFill>
                <a:schemeClr val="dk1"/>
              </a:solidFill>
              <a:latin typeface="Comfortaa"/>
              <a:ea typeface="Comfortaa"/>
              <a:cs typeface="Comfortaa"/>
              <a:sym typeface="Comfortaa"/>
            </a:endParaRPr>
          </a:p>
          <a:p>
            <a:pPr indent="-342900" lvl="0" marL="457200" rtl="0" algn="l">
              <a:lnSpc>
                <a:spcPct val="115000"/>
              </a:lnSpc>
              <a:spcBef>
                <a:spcPts val="0"/>
              </a:spcBef>
              <a:spcAft>
                <a:spcPts val="0"/>
              </a:spcAft>
              <a:buClr>
                <a:schemeClr val="dk1"/>
              </a:buClr>
              <a:buSzPts val="1800"/>
              <a:buFont typeface="Comfortaa"/>
              <a:buChar char="●"/>
            </a:pPr>
            <a:r>
              <a:rPr lang="en" sz="1800">
                <a:solidFill>
                  <a:schemeClr val="dk1"/>
                </a:solidFill>
                <a:latin typeface="Comfortaa"/>
                <a:ea typeface="Comfortaa"/>
                <a:cs typeface="Comfortaa"/>
                <a:sym typeface="Comfortaa"/>
              </a:rPr>
              <a:t>Photographs and videos should not be taken unless told to do so by the class teacher or there is something relevant at home to show in school</a:t>
            </a:r>
            <a:endParaRPr sz="1800">
              <a:solidFill>
                <a:schemeClr val="dk1"/>
              </a:solidFill>
              <a:latin typeface="Comfortaa"/>
              <a:ea typeface="Comfortaa"/>
              <a:cs typeface="Comfortaa"/>
              <a:sym typeface="Comfortaa"/>
            </a:endParaRPr>
          </a:p>
          <a:p>
            <a:pPr indent="0" lvl="0" marL="457200" rtl="0" algn="l">
              <a:lnSpc>
                <a:spcPct val="115000"/>
              </a:lnSpc>
              <a:spcBef>
                <a:spcPts val="0"/>
              </a:spcBef>
              <a:spcAft>
                <a:spcPts val="0"/>
              </a:spcAft>
              <a:buNone/>
            </a:pPr>
            <a:r>
              <a:t/>
            </a:r>
            <a:endParaRPr sz="1800">
              <a:solidFill>
                <a:schemeClr val="dk1"/>
              </a:solidFill>
              <a:latin typeface="Comfortaa"/>
              <a:ea typeface="Comfortaa"/>
              <a:cs typeface="Comfortaa"/>
              <a:sym typeface="Comfortaa"/>
            </a:endParaRPr>
          </a:p>
          <a:p>
            <a:pPr indent="-342900" lvl="0" marL="457200" rtl="0" algn="l">
              <a:lnSpc>
                <a:spcPct val="115000"/>
              </a:lnSpc>
              <a:spcBef>
                <a:spcPts val="0"/>
              </a:spcBef>
              <a:spcAft>
                <a:spcPts val="0"/>
              </a:spcAft>
              <a:buClr>
                <a:schemeClr val="dk1"/>
              </a:buClr>
              <a:buSzPts val="1800"/>
              <a:buFont typeface="Comfortaa"/>
              <a:buChar char="●"/>
            </a:pPr>
            <a:r>
              <a:rPr lang="en" sz="1800">
                <a:solidFill>
                  <a:schemeClr val="dk1"/>
                </a:solidFill>
                <a:latin typeface="Comfortaa"/>
                <a:ea typeface="Comfortaa"/>
                <a:cs typeface="Comfortaa"/>
                <a:sym typeface="Comfortaa"/>
              </a:rPr>
              <a:t>iPads should be brought in everyday charged to a minimum of 70%</a:t>
            </a:r>
            <a:endParaRPr sz="1800">
              <a:solidFill>
                <a:schemeClr val="dk1"/>
              </a:solidFill>
              <a:latin typeface="Comfortaa"/>
              <a:ea typeface="Comfortaa"/>
              <a:cs typeface="Comfortaa"/>
              <a:sym typeface="Comfortaa"/>
            </a:endParaRPr>
          </a:p>
          <a:p>
            <a:pPr indent="0" lvl="0" marL="457200" rtl="0" algn="l">
              <a:lnSpc>
                <a:spcPct val="115000"/>
              </a:lnSpc>
              <a:spcBef>
                <a:spcPts val="0"/>
              </a:spcBef>
              <a:spcAft>
                <a:spcPts val="0"/>
              </a:spcAft>
              <a:buNone/>
            </a:pPr>
            <a:r>
              <a:t/>
            </a:r>
            <a:endParaRPr sz="1800">
              <a:solidFill>
                <a:schemeClr val="dk1"/>
              </a:solidFill>
              <a:latin typeface="Comfortaa"/>
              <a:ea typeface="Comfortaa"/>
              <a:cs typeface="Comfortaa"/>
              <a:sym typeface="Comfortaa"/>
            </a:endParaRPr>
          </a:p>
          <a:p>
            <a:pPr indent="-342900" lvl="0" marL="457200" rtl="0" algn="l">
              <a:lnSpc>
                <a:spcPct val="115000"/>
              </a:lnSpc>
              <a:spcBef>
                <a:spcPts val="0"/>
              </a:spcBef>
              <a:spcAft>
                <a:spcPts val="0"/>
              </a:spcAft>
              <a:buClr>
                <a:schemeClr val="dk1"/>
              </a:buClr>
              <a:buSzPts val="1800"/>
              <a:buFont typeface="Comfortaa"/>
              <a:buChar char="●"/>
            </a:pPr>
            <a:r>
              <a:rPr lang="en" sz="1800">
                <a:solidFill>
                  <a:schemeClr val="dk1"/>
                </a:solidFill>
                <a:latin typeface="Comfortaa"/>
                <a:ea typeface="Comfortaa"/>
                <a:cs typeface="Comfortaa"/>
                <a:sym typeface="Comfortaa"/>
              </a:rPr>
              <a:t>If children are given free time on their iPads at home, please monitor the usage</a:t>
            </a:r>
            <a:endParaRPr sz="1800">
              <a:solidFill>
                <a:schemeClr val="dk1"/>
              </a:solidFill>
              <a:latin typeface="Comfortaa"/>
              <a:ea typeface="Comfortaa"/>
              <a:cs typeface="Comfortaa"/>
              <a:sym typeface="Comfortaa"/>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6"/>
          <p:cNvSpPr txBox="1"/>
          <p:nvPr>
            <p:ph type="ctrTitle"/>
          </p:nvPr>
        </p:nvSpPr>
        <p:spPr>
          <a:xfrm>
            <a:off x="311700" y="1963775"/>
            <a:ext cx="8520600" cy="1233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4180">
                <a:latin typeface="Comfortaa"/>
                <a:ea typeface="Comfortaa"/>
                <a:cs typeface="Comfortaa"/>
                <a:sym typeface="Comfortaa"/>
              </a:rPr>
              <a:t>Any further questions or concerns?</a:t>
            </a:r>
            <a:endParaRPr sz="4180">
              <a:latin typeface="Comfortaa"/>
              <a:ea typeface="Comfortaa"/>
              <a:cs typeface="Comfortaa"/>
              <a:sym typeface="Comfortaa"/>
            </a:endParaRPr>
          </a:p>
        </p:txBody>
      </p:sp>
      <p:pic>
        <p:nvPicPr>
          <p:cNvPr id="276" name="Google Shape;276;p36"/>
          <p:cNvPicPr preferRelativeResize="0"/>
          <p:nvPr/>
        </p:nvPicPr>
        <p:blipFill>
          <a:blip r:embed="rId3">
            <a:alphaModFix/>
          </a:blip>
          <a:stretch>
            <a:fillRect/>
          </a:stretch>
        </p:blipFill>
        <p:spPr>
          <a:xfrm>
            <a:off x="7746075" y="209300"/>
            <a:ext cx="1029615" cy="1009499"/>
          </a:xfrm>
          <a:prstGeom prst="rect">
            <a:avLst/>
          </a:prstGeom>
          <a:noFill/>
          <a:ln>
            <a:noFill/>
          </a:ln>
        </p:spPr>
      </p:pic>
      <p:pic>
        <p:nvPicPr>
          <p:cNvPr id="277" name="Google Shape;277;p36"/>
          <p:cNvPicPr preferRelativeResize="0"/>
          <p:nvPr/>
        </p:nvPicPr>
        <p:blipFill>
          <a:blip r:embed="rId4">
            <a:alphaModFix/>
          </a:blip>
          <a:stretch>
            <a:fillRect/>
          </a:stretch>
        </p:blipFill>
        <p:spPr>
          <a:xfrm>
            <a:off x="152400" y="203833"/>
            <a:ext cx="1358293" cy="52006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