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</p:sldIdLst>
  <p:sldSz cy="5143500" cx="9144000"/>
  <p:notesSz cx="6858000" cy="9144000"/>
  <p:embeddedFontLst>
    <p:embeddedFont>
      <p:font typeface="Montserrat"/>
      <p:regular r:id="rId8"/>
      <p:bold r:id="rId9"/>
      <p:italic r:id="rId10"/>
      <p:boldItalic r:id="rId11"/>
    </p:embeddedFont>
    <p:embeddedFont>
      <p:font typeface="Century Gothic"/>
      <p:regular r:id="rId12"/>
      <p:bold r:id="rId13"/>
      <p:italic r:id="rId14"/>
      <p:boldItalic r:id="rId1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281F69AC-ADB9-48DC-B2F7-6BF2836C3748}">
  <a:tblStyle styleId="{281F69AC-ADB9-48DC-B2F7-6BF2836C3748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CF4"/>
          </a:solidFill>
        </a:fill>
      </a:tcStyle>
    </a:wholeTbl>
    <a:band1H>
      <a:tcTxStyle b="off" i="off"/>
      <a:tcStyle>
        <a:fill>
          <a:solidFill>
            <a:srgbClr val="CFD7E7"/>
          </a:solidFill>
        </a:fill>
      </a:tcStyle>
    </a:band1H>
    <a:band2H>
      <a:tcTxStyle b="off" i="off"/>
    </a:band2H>
    <a:band1V>
      <a:tcTxStyle b="off" i="off"/>
      <a:tcStyle>
        <a:fill>
          <a:solidFill>
            <a:srgbClr val="CFD7E7"/>
          </a:solidFill>
        </a:fill>
      </a:tcStyle>
    </a:band1V>
    <a:band2V>
      <a:tcTxStyle b="off" i="off"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 b="off" i="off"/>
    </a:seCell>
    <a:swCell>
      <a:tcTxStyle b="off" i="off"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</a:neCell>
    <a:nwCell>
      <a:tcTxStyle b="off" i="off"/>
    </a:nwCell>
  </a:tblStyle>
  <a:tblStyle styleId="{E3617AAF-5C09-46B9-91E1-4735FC2C653E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Montserrat-boldItalic.fntdata"/><Relationship Id="rId10" Type="http://schemas.openxmlformats.org/officeDocument/2006/relationships/font" Target="fonts/Montserrat-italic.fntdata"/><Relationship Id="rId13" Type="http://schemas.openxmlformats.org/officeDocument/2006/relationships/font" Target="fonts/CenturyGothic-bold.fntdata"/><Relationship Id="rId12" Type="http://schemas.openxmlformats.org/officeDocument/2006/relationships/font" Target="fonts/CenturyGothic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font" Target="fonts/Montserrat-bold.fntdata"/><Relationship Id="rId15" Type="http://schemas.openxmlformats.org/officeDocument/2006/relationships/font" Target="fonts/CenturyGothic-boldItalic.fntdata"/><Relationship Id="rId14" Type="http://schemas.openxmlformats.org/officeDocument/2006/relationships/font" Target="fonts/CenturyGothic-italic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font" Target="fonts/Montserrat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b7671fe07c_0_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50">
              <a:solidFill>
                <a:srgbClr val="1D1C1D"/>
              </a:solidFill>
              <a:highlight>
                <a:srgbClr val="F8F8F8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1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50">
              <a:solidFill>
                <a:srgbClr val="1D1C1D"/>
              </a:solidFill>
              <a:highlight>
                <a:srgbClr val="F8F8F8"/>
              </a:highlight>
            </a:endParaRPr>
          </a:p>
        </p:txBody>
      </p:sp>
      <p:sp>
        <p:nvSpPr>
          <p:cNvPr id="52" name="Google Shape;52;g2b7671fe07c_0_84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1.png"/><Relationship Id="rId5" Type="http://schemas.openxmlformats.org/officeDocument/2006/relationships/image" Target="../media/image2.png"/><Relationship Id="rId6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798450" y="50250"/>
            <a:ext cx="7547100" cy="50430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55" name="Google Shape;55;p13"/>
          <p:cNvGraphicFramePr/>
          <p:nvPr/>
        </p:nvGraphicFramePr>
        <p:xfrm>
          <a:off x="1174584" y="31333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{281F69AC-ADB9-48DC-B2F7-6BF2836C3748}</a:tableStyleId>
              </a:tblPr>
              <a:tblGrid>
                <a:gridCol w="1077675"/>
                <a:gridCol w="2222275"/>
              </a:tblGrid>
              <a:tr h="3812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" sz="900">
                          <a:solidFill>
                            <a:srgbClr val="0000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Vocabulary </a:t>
                      </a:r>
                      <a:r>
                        <a:rPr lang="en" sz="900" u="none" cap="none" strike="noStrike">
                          <a:solidFill>
                            <a:srgbClr val="0000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Word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34300" marB="34300" marR="91450" marL="9145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FC5E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" sz="900" u="none" cap="none" strike="noStrike">
                          <a:solidFill>
                            <a:srgbClr val="0000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Meaning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34300" marB="34300" marR="91450" marL="9145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FC5E8"/>
                    </a:solidFill>
                  </a:tcPr>
                </a:tc>
              </a:tr>
              <a:tr h="333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" sz="1000">
                          <a:solidFill>
                            <a:srgbClr val="000000"/>
                          </a:solidFill>
                          <a:highlight>
                            <a:srgbClr val="CFE2F3"/>
                          </a:highlight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organism</a:t>
                      </a:r>
                      <a:endParaRPr sz="1000">
                        <a:solidFill>
                          <a:srgbClr val="000000"/>
                        </a:solidFill>
                        <a:highlight>
                          <a:srgbClr val="CFE2F3"/>
                        </a:highlight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All living things such as plants and </a:t>
                      </a: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animals.</a:t>
                      </a:r>
                      <a:endParaRPr sz="10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  <a:tr h="308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vertebrates</a:t>
                      </a:r>
                      <a:endParaRPr sz="10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These have a backbone and an endoskeleton (internal skeletons) and can be grouped into fish, mammals, amphibians, birds and reptiles.</a:t>
                      </a:r>
                      <a:endParaRPr sz="10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  <a:tr h="308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invertebrates</a:t>
                      </a:r>
                      <a:endParaRPr sz="10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These do not have a backbone or endoskeleton and are slugs, snails, insects, worms and spiders.</a:t>
                      </a:r>
                      <a:endParaRPr sz="10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  <a:tr h="308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biodiversity</a:t>
                      </a:r>
                      <a:endParaRPr sz="10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All the different livings things in an area. </a:t>
                      </a:r>
                      <a:endParaRPr sz="10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</a:tbl>
          </a:graphicData>
        </a:graphic>
      </p:graphicFrame>
      <p:sp>
        <p:nvSpPr>
          <p:cNvPr id="56" name="Google Shape;56;p13"/>
          <p:cNvSpPr txBox="1"/>
          <p:nvPr/>
        </p:nvSpPr>
        <p:spPr>
          <a:xfrm>
            <a:off x="1187700" y="-82200"/>
            <a:ext cx="6768600" cy="46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275"/>
              <a:buNone/>
            </a:pPr>
            <a:r>
              <a:rPr b="1" lang="en" sz="1490" u="sng">
                <a:latin typeface="Century Gothic"/>
                <a:ea typeface="Century Gothic"/>
                <a:cs typeface="Century Gothic"/>
                <a:sym typeface="Century Gothic"/>
              </a:rPr>
              <a:t>Term:  Classifying Organisms</a:t>
            </a:r>
            <a:endParaRPr b="1" sz="1490" u="sng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aphicFrame>
        <p:nvGraphicFramePr>
          <p:cNvPr id="57" name="Google Shape;57;p13"/>
          <p:cNvGraphicFramePr/>
          <p:nvPr/>
        </p:nvGraphicFramePr>
        <p:xfrm>
          <a:off x="4761225" y="29043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{E3617AAF-5C09-46B9-91E1-4735FC2C653E}</a:tableStyleId>
              </a:tblPr>
              <a:tblGrid>
                <a:gridCol w="3195000"/>
              </a:tblGrid>
              <a:tr h="2124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Biodiversity is all the different living things in an 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area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. Humans rely on biodiversity but it is also threatened by human actions.</a:t>
                      </a:r>
                      <a:endParaRPr sz="13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6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8" name="Google Shape;58;p13"/>
          <p:cNvGraphicFramePr/>
          <p:nvPr/>
        </p:nvGraphicFramePr>
        <p:xfrm>
          <a:off x="1279550" y="29698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{E3617AAF-5C09-46B9-91E1-4735FC2C653E}</a:tableStyleId>
              </a:tblPr>
              <a:tblGrid>
                <a:gridCol w="3090000"/>
              </a:tblGrid>
              <a:tr h="20584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Classification describes how we can sort all organisms (living things) into groups.</a:t>
                      </a:r>
                      <a:endParaRPr sz="10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0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0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0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</a:tr>
            </a:tbl>
          </a:graphicData>
        </a:graphic>
      </p:graphicFrame>
      <p:sp>
        <p:nvSpPr>
          <p:cNvPr id="59" name="Google Shape;59;p13"/>
          <p:cNvSpPr txBox="1"/>
          <p:nvPr/>
        </p:nvSpPr>
        <p:spPr>
          <a:xfrm>
            <a:off x="4768475" y="433650"/>
            <a:ext cx="3195000" cy="2185800"/>
          </a:xfrm>
          <a:prstGeom prst="rect">
            <a:avLst/>
          </a:prstGeom>
          <a:solidFill>
            <a:srgbClr val="D9EAD3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</a:t>
            </a:r>
            <a:r>
              <a:rPr lang="en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 can use</a:t>
            </a:r>
            <a:endParaRPr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classification keys to group</a:t>
            </a:r>
            <a:endParaRPr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different types of animals and plants.</a:t>
            </a:r>
            <a:endParaRPr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5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5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60" name="Google Shape;60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468800" y="3831400"/>
            <a:ext cx="1663376" cy="1094599"/>
          </a:xfrm>
          <a:prstGeom prst="rect">
            <a:avLst/>
          </a:prstGeom>
          <a:noFill/>
          <a:ln cap="flat" cmpd="sng" w="19050">
            <a:solidFill>
              <a:srgbClr val="D17E3F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61" name="Google Shape;61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99925" y="1394800"/>
            <a:ext cx="2717599" cy="1176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368450" y="3831400"/>
            <a:ext cx="1504950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873400" y="3831400"/>
            <a:ext cx="1395845" cy="990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