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</p:sldIdLst>
  <p:sldSz cy="5143500" cx="9144000"/>
  <p:notesSz cx="6858000" cy="9144000"/>
  <p:embeddedFontLst>
    <p:embeddedFont>
      <p:font typeface="Montserrat"/>
      <p:regular r:id="rId9"/>
      <p:bold r:id="rId10"/>
      <p:italic r:id="rId11"/>
      <p:boldItalic r:id="rId12"/>
    </p:embeddedFont>
    <p:embeddedFont>
      <p:font typeface="Century Gothic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6A6C038-C1FE-4996-AF09-610A0A5D3D23}">
  <a:tblStyle styleId="{A6A6C038-C1FE-4996-AF09-610A0A5D3D2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 b="off" i="off"/>
      <a:tcStyle>
        <a:fill>
          <a:solidFill>
            <a:srgbClr val="CFD7E7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CFD7E7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  <a:tblStyle styleId="{BB77CBB2-39DF-4682-AE08-A92BAA7EDA5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Montserrat-italic.fntdata"/><Relationship Id="rId10" Type="http://schemas.openxmlformats.org/officeDocument/2006/relationships/font" Target="fonts/Montserrat-bold.fntdata"/><Relationship Id="rId13" Type="http://schemas.openxmlformats.org/officeDocument/2006/relationships/font" Target="fonts/CenturyGothic-regular.fntdata"/><Relationship Id="rId12" Type="http://schemas.openxmlformats.org/officeDocument/2006/relationships/font" Target="fonts/Montserrat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Montserrat-regular.fntdata"/><Relationship Id="rId15" Type="http://schemas.openxmlformats.org/officeDocument/2006/relationships/font" Target="fonts/CenturyGothic-italic.fntdata"/><Relationship Id="rId14" Type="http://schemas.openxmlformats.org/officeDocument/2006/relationships/font" Target="fonts/CenturyGothic-bold.fntdata"/><Relationship Id="rId16" Type="http://schemas.openxmlformats.org/officeDocument/2006/relationships/font" Target="fonts/CenturyGothic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b7671fe07c_0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50">
              <a:solidFill>
                <a:srgbClr val="1D1C1D"/>
              </a:solidFill>
              <a:highlight>
                <a:srgbClr val="F8F8F8"/>
              </a:highlight>
            </a:endParaRPr>
          </a:p>
        </p:txBody>
      </p:sp>
      <p:sp>
        <p:nvSpPr>
          <p:cNvPr id="52" name="Google Shape;52;g2b7671fe07c_0_8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7d1f0be19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7d1f0be19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798450" y="225575"/>
            <a:ext cx="7547100" cy="48678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55" name="Google Shape;55;p13"/>
          <p:cNvGraphicFramePr/>
          <p:nvPr/>
        </p:nvGraphicFramePr>
        <p:xfrm>
          <a:off x="1187697" y="55360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{A6A6C038-C1FE-4996-AF09-610A0A5D3D23}</a:tableStyleId>
              </a:tblPr>
              <a:tblGrid>
                <a:gridCol w="1077675"/>
                <a:gridCol w="2222275"/>
              </a:tblGrid>
              <a:tr h="381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Vocabulary </a:t>
                      </a: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" sz="900" u="none" cap="none" strike="noStrik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Meaning</a:t>
                      </a:r>
                      <a:endParaRPr sz="900" u="none" cap="none" strike="noStrike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34300" marB="34300" marR="91450" marL="9145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9FC5E8"/>
                    </a:solidFill>
                  </a:tcPr>
                </a:tc>
              </a:tr>
              <a:tr h="333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" sz="1000">
                          <a:solidFill>
                            <a:srgbClr val="000000"/>
                          </a:solidFill>
                          <a:highlight>
                            <a:srgbClr val="CFE2F3"/>
                          </a:highlight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anthropic rock</a:t>
                      </a:r>
                      <a:endParaRPr sz="1000">
                        <a:solidFill>
                          <a:srgbClr val="000000"/>
                        </a:solidFill>
                        <a:highlight>
                          <a:srgbClr val="CFE2F3"/>
                        </a:highlight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man-made ‘rock’ like bricks or concrete. They are not true rocks!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igneous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rock that is formed when hot magma or lava cools down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sedimentary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rock that is formed when layers of sediment are compacted (pressed together) to form a rock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  <a:tr h="3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metamorphic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 rock that is formed when any type of rock is exposed to immense pressure or heat.</a:t>
                      </a:r>
                      <a:endParaRPr sz="100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7625" marB="47625" marR="63500" marL="63500">
                    <a:lnL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FE2F3"/>
                    </a:solidFill>
                  </a:tcPr>
                </a:tc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1187700" y="141765"/>
            <a:ext cx="67686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275"/>
              <a:buNone/>
            </a:pP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Autumn 1</a:t>
            </a:r>
            <a:r>
              <a:rPr b="1" lang="en" sz="1490" u="sng">
                <a:latin typeface="Century Gothic"/>
                <a:ea typeface="Century Gothic"/>
                <a:cs typeface="Century Gothic"/>
                <a:sym typeface="Century Gothic"/>
              </a:rPr>
              <a:t>:  Rocks</a:t>
            </a:r>
            <a:endParaRPr b="1" sz="1490" u="sng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4656275" y="2697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{BB77CBB2-39DF-4682-AE08-A92BAA7EDA53}</a:tableStyleId>
              </a:tblPr>
              <a:tblGrid>
                <a:gridCol w="3299950"/>
              </a:tblGrid>
              <a:tr h="23309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Fossils are the preserved remains or traces of dead organisms.</a:t>
                      </a:r>
                      <a:endParaRPr sz="1900"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1315650" y="29170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{BB77CBB2-39DF-4682-AE08-A92BAA7EDA53}</a:tableStyleId>
              </a:tblPr>
              <a:tblGrid>
                <a:gridCol w="2941675"/>
              </a:tblGrid>
              <a:tr h="1974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Some rocks are permeable and some rocks are impermeable.</a:t>
                      </a:r>
                      <a:endParaRPr>
                        <a:solidFill>
                          <a:schemeClr val="dk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600">
                        <a:solidFill>
                          <a:schemeClr val="dk1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T="91425" marB="91425" marR="91425" marL="91425">
                    <a:lnL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656250" y="738812"/>
            <a:ext cx="3300000" cy="1877700"/>
          </a:xfrm>
          <a:prstGeom prst="rect">
            <a:avLst/>
          </a:prstGeom>
          <a:solidFill>
            <a:srgbClr val="D9EAD3"/>
          </a:solidFill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There are 3 types of natural rocks: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500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9013" y="3444050"/>
            <a:ext cx="2174484" cy="1447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0852" y="1174107"/>
            <a:ext cx="2310828" cy="1288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65638" y="3616975"/>
            <a:ext cx="2041699" cy="110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 txBox="1"/>
          <p:nvPr/>
        </p:nvSpPr>
        <p:spPr>
          <a:xfrm>
            <a:off x="807050" y="358625"/>
            <a:ext cx="7243800" cy="33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 Rocks (Chemistry) Endpoints</a:t>
            </a:r>
            <a:endParaRPr sz="2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●"/>
            </a:pPr>
            <a:r>
              <a:rPr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 that rocks and soil differ in their appearance and properties</a:t>
            </a:r>
            <a:endParaRPr sz="2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●"/>
            </a:pPr>
            <a:r>
              <a:rPr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 that there are different types of rocks and how they are formed</a:t>
            </a:r>
            <a:endParaRPr sz="2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omic Sans MS"/>
              <a:buChar char="●"/>
            </a:pPr>
            <a:r>
              <a:rPr lang="en" sz="2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 that fossils are evidence of life and how they are formed</a:t>
            </a:r>
            <a:endParaRPr sz="2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