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</p:sldIdLst>
  <p:sldSz cy="5143500" cx="9144000"/>
  <p:notesSz cx="6858000" cy="9144000"/>
  <p:embeddedFontLst>
    <p:embeddedFont>
      <p:font typeface="Montserrat"/>
      <p:regular r:id="rId9"/>
      <p:bold r:id="rId10"/>
      <p:italic r:id="rId11"/>
      <p:boldItalic r:id="rId12"/>
    </p:embeddedFont>
    <p:embeddedFont>
      <p:font typeface="Century Gothic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BFD078E-2145-46DF-8D75-EBEA27229E5B}">
  <a:tblStyle styleId="{8BFD078E-2145-46DF-8D75-EBEA27229E5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87DFD1F1-8F15-4D6F-8243-64475FF10C83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-italic.fntdata"/><Relationship Id="rId10" Type="http://schemas.openxmlformats.org/officeDocument/2006/relationships/font" Target="fonts/Montserrat-bold.fntdata"/><Relationship Id="rId13" Type="http://schemas.openxmlformats.org/officeDocument/2006/relationships/font" Target="fonts/CenturyGothic-regular.fntdata"/><Relationship Id="rId12" Type="http://schemas.openxmlformats.org/officeDocument/2006/relationships/font" Target="fonts/Montserrat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Montserrat-regular.fntdata"/><Relationship Id="rId15" Type="http://schemas.openxmlformats.org/officeDocument/2006/relationships/font" Target="fonts/CenturyGothic-italic.fntdata"/><Relationship Id="rId14" Type="http://schemas.openxmlformats.org/officeDocument/2006/relationships/font" Target="fonts/CenturyGothic-bold.fntdata"/><Relationship Id="rId16" Type="http://schemas.openxmlformats.org/officeDocument/2006/relationships/font" Target="fonts/CenturyGothic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b7671fe07c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</p:txBody>
      </p:sp>
      <p:sp>
        <p:nvSpPr>
          <p:cNvPr id="52" name="Google Shape;52;g2b7671fe07c_0_8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e73693d8d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</p:txBody>
      </p:sp>
      <p:sp>
        <p:nvSpPr>
          <p:cNvPr id="82" name="Google Shape;82;g3e73693d8d4_0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Relationship Id="rId4" Type="http://schemas.openxmlformats.org/officeDocument/2006/relationships/image" Target="../media/image1.png"/><Relationship Id="rId10" Type="http://schemas.openxmlformats.org/officeDocument/2006/relationships/image" Target="../media/image7.png"/><Relationship Id="rId9" Type="http://schemas.openxmlformats.org/officeDocument/2006/relationships/image" Target="../media/image11.png"/><Relationship Id="rId5" Type="http://schemas.openxmlformats.org/officeDocument/2006/relationships/image" Target="../media/image5.png"/><Relationship Id="rId6" Type="http://schemas.openxmlformats.org/officeDocument/2006/relationships/image" Target="../media/image4.png"/><Relationship Id="rId7" Type="http://schemas.openxmlformats.org/officeDocument/2006/relationships/image" Target="../media/image2.png"/><Relationship Id="rId8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image" Target="../media/image6.jpg"/><Relationship Id="rId5" Type="http://schemas.openxmlformats.org/officeDocument/2006/relationships/image" Target="../media/image10.jpg"/><Relationship Id="rId6" Type="http://schemas.openxmlformats.org/officeDocument/2006/relationships/image" Target="../media/image13.png"/><Relationship Id="rId7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4678413" y="126050"/>
            <a:ext cx="3918000" cy="38091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1002500" y="-8037"/>
            <a:ext cx="2472000" cy="6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5"/>
              <a:buNone/>
            </a:pP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Autumn 1: </a:t>
            </a: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Plant Growth</a:t>
            </a:r>
            <a:endParaRPr b="1" sz="1490" u="sng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6173863" y="94613"/>
            <a:ext cx="1161600" cy="62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Seeds</a:t>
            </a:r>
            <a:endParaRPr b="1" sz="21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078388" y="376538"/>
            <a:ext cx="4065600" cy="4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Seeds are alive. They are dormant.</a:t>
            </a:r>
            <a:endParaRPr sz="1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logo&#10;&#10;Description automatically generated" id="58" name="Google Shape;58;p13"/>
          <p:cNvPicPr preferRelativeResize="0"/>
          <p:nvPr/>
        </p:nvPicPr>
        <p:blipFill rotWithShape="1">
          <a:blip r:embed="rId3">
            <a:alphaModFix/>
          </a:blip>
          <a:srcRect b="0" l="0" r="36387" t="0"/>
          <a:stretch/>
        </p:blipFill>
        <p:spPr>
          <a:xfrm>
            <a:off x="4769713" y="975463"/>
            <a:ext cx="1254501" cy="1877974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6024211" y="721937"/>
            <a:ext cx="2461500" cy="11094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9825" lIns="89500" spcFirstLastPara="1" rIns="89500" wrap="square" tIns="29825">
            <a:noAutofit/>
          </a:bodyPr>
          <a:lstStyle/>
          <a:p>
            <a:pPr indent="0" lvl="0" marL="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6"/>
              <a:buFont typeface="Arial"/>
              <a:buNone/>
            </a:pPr>
            <a:r>
              <a:rPr lang="en" sz="1326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</a:t>
            </a:r>
            <a:r>
              <a:rPr b="1" lang="en" sz="1492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embryo</a:t>
            </a:r>
            <a:r>
              <a:rPr lang="en" sz="1326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is a very small plant, which has a small shoot, root and leaves.</a:t>
            </a:r>
            <a:endParaRPr sz="1326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6015661" y="1965235"/>
            <a:ext cx="2478600" cy="724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9825" lIns="89500" spcFirstLastPara="1" rIns="89500" wrap="square" tIns="29825">
            <a:noAutofit/>
          </a:bodyPr>
          <a:lstStyle/>
          <a:p>
            <a:pPr indent="0" lvl="0" marL="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6"/>
              <a:buFont typeface="Arial"/>
              <a:buNone/>
            </a:pPr>
            <a:r>
              <a:rPr lang="en" sz="1326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</a:t>
            </a:r>
            <a:r>
              <a:rPr b="1" lang="en" sz="1492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seed coat</a:t>
            </a:r>
            <a:r>
              <a:rPr lang="en" sz="1326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is a protective, tough layer.</a:t>
            </a:r>
            <a:endParaRPr sz="1326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6024213" y="2823338"/>
            <a:ext cx="2461500" cy="10044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9825" lIns="89500" spcFirstLastPara="1" rIns="89500" wrap="square" tIns="29825">
            <a:noAutofit/>
          </a:bodyPr>
          <a:lstStyle/>
          <a:p>
            <a:pPr indent="0" lvl="0" marL="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6"/>
              <a:buFont typeface="Arial"/>
              <a:buNone/>
            </a:pPr>
            <a:r>
              <a:rPr lang="en" sz="1326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</a:t>
            </a:r>
            <a:r>
              <a:rPr b="1" lang="en" sz="1492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endosperm</a:t>
            </a:r>
            <a:r>
              <a:rPr lang="en" sz="1326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contains all the food the seed needs.</a:t>
            </a:r>
            <a:endParaRPr sz="1326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62" name="Google Shape;62;p13"/>
          <p:cNvGraphicFramePr/>
          <p:nvPr/>
        </p:nvGraphicFramePr>
        <p:xfrm>
          <a:off x="192900" y="4993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{8BFD078E-2145-46DF-8D75-EBEA27229E5B}</a:tableStyleId>
              </a:tblPr>
              <a:tblGrid>
                <a:gridCol w="1970025"/>
                <a:gridCol w="2248825"/>
              </a:tblGrid>
              <a:tr h="3858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Germination</a:t>
                      </a:r>
                      <a:endParaRPr b="1" sz="18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Plant Growth</a:t>
                      </a:r>
                      <a:endParaRPr b="1" sz="18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52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seed starts to develop into a plant. </a:t>
                      </a:r>
                      <a:endParaRPr sz="18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stem gets longer and wider and they develop more leaves. </a:t>
                      </a:r>
                      <a:endParaRPr sz="18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3" name="Google Shape;63;p13"/>
          <p:cNvSpPr txBox="1"/>
          <p:nvPr/>
        </p:nvSpPr>
        <p:spPr>
          <a:xfrm>
            <a:off x="-299625" y="2287075"/>
            <a:ext cx="3020100" cy="4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Needs</a:t>
            </a:r>
            <a:endParaRPr b="1"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192900" y="2623975"/>
            <a:ext cx="1043700" cy="4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water</a:t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5" name="Google Shape;6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2900" y="3084275"/>
            <a:ext cx="811299" cy="45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36600" y="3261789"/>
            <a:ext cx="811300" cy="4566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3"/>
          <p:cNvSpPr txBox="1"/>
          <p:nvPr/>
        </p:nvSpPr>
        <p:spPr>
          <a:xfrm>
            <a:off x="1002500" y="2681450"/>
            <a:ext cx="1161600" cy="58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Right </a:t>
            </a: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temperature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3"/>
          <p:cNvSpPr txBox="1"/>
          <p:nvPr/>
        </p:nvSpPr>
        <p:spPr>
          <a:xfrm>
            <a:off x="2280300" y="2551100"/>
            <a:ext cx="1043700" cy="4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water</a:t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9" name="Google Shape;6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0300" y="3011400"/>
            <a:ext cx="811299" cy="45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24000" y="3084277"/>
            <a:ext cx="811300" cy="45660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3"/>
          <p:cNvSpPr txBox="1"/>
          <p:nvPr/>
        </p:nvSpPr>
        <p:spPr>
          <a:xfrm>
            <a:off x="3089900" y="2608575"/>
            <a:ext cx="1161600" cy="58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Right temperature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2" name="Google Shape;72;p13"/>
          <p:cNvSpPr txBox="1"/>
          <p:nvPr/>
        </p:nvSpPr>
        <p:spPr>
          <a:xfrm>
            <a:off x="1770675" y="2220863"/>
            <a:ext cx="3020100" cy="4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Needs</a:t>
            </a:r>
            <a:endParaRPr b="1"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73" name="Google Shape;73;p13"/>
          <p:cNvSpPr txBox="1"/>
          <p:nvPr/>
        </p:nvSpPr>
        <p:spPr>
          <a:xfrm>
            <a:off x="2280300" y="3540875"/>
            <a:ext cx="1043700" cy="4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light</a:t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4" name="Google Shape;74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80300" y="3935150"/>
            <a:ext cx="626145" cy="39023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5" name="Google Shape;75;p13"/>
          <p:cNvGraphicFramePr/>
          <p:nvPr/>
        </p:nvGraphicFramePr>
        <p:xfrm>
          <a:off x="4572000" y="3997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{8BFD078E-2145-46DF-8D75-EBEA27229E5B}</a:tableStyleId>
              </a:tblPr>
              <a:tblGrid>
                <a:gridCol w="2109425"/>
                <a:gridCol w="2109425"/>
              </a:tblGrid>
              <a:tr h="3656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Fruits</a:t>
                      </a:r>
                      <a:endParaRPr b="1" sz="18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Vegetables</a:t>
                      </a:r>
                      <a:endParaRPr b="1" sz="18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31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6" name="Google Shape;76;p13"/>
          <p:cNvPicPr preferRelativeResize="0"/>
          <p:nvPr/>
        </p:nvPicPr>
        <p:blipFill rotWithShape="1">
          <a:blip r:embed="rId7">
            <a:alphaModFix/>
          </a:blip>
          <a:srcRect b="0" l="29158" r="25025" t="21347"/>
          <a:stretch/>
        </p:blipFill>
        <p:spPr>
          <a:xfrm>
            <a:off x="6029199" y="4496919"/>
            <a:ext cx="626150" cy="559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873325" y="4486650"/>
            <a:ext cx="1793575" cy="58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61600" y="4463825"/>
            <a:ext cx="626150" cy="62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440788" y="4486652"/>
            <a:ext cx="435372" cy="58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/>
          <p:nvPr/>
        </p:nvSpPr>
        <p:spPr>
          <a:xfrm>
            <a:off x="435025" y="183575"/>
            <a:ext cx="7757400" cy="48915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4"/>
          <p:cNvGraphicFramePr/>
          <p:nvPr/>
        </p:nvGraphicFramePr>
        <p:xfrm>
          <a:off x="604497" y="4043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{87DFD1F1-8F15-4D6F-8243-64475FF10C83}</a:tableStyleId>
              </a:tblPr>
              <a:tblGrid>
                <a:gridCol w="1077675"/>
                <a:gridCol w="2222275"/>
              </a:tblGrid>
              <a:tr h="587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Vocabulary </a:t>
                      </a: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Meaning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</a:tr>
              <a:tr h="513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rgbClr val="000000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Seed</a:t>
                      </a:r>
                      <a:endParaRPr sz="1000">
                        <a:solidFill>
                          <a:srgbClr val="000000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 small hard part of a plant from which a new plant can grow.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475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Dormant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Something that is alive but inactive.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475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Germination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process by which a plant develops from a seed.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475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Temperature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measure of how hot or cold something is.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475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Bulb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 underground storage organ in some plants 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86" name="Google Shape;86;p14"/>
          <p:cNvSpPr txBox="1"/>
          <p:nvPr/>
        </p:nvSpPr>
        <p:spPr>
          <a:xfrm>
            <a:off x="2100075" y="0"/>
            <a:ext cx="6768600" cy="80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75"/>
              <a:buNone/>
            </a:pP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Autumn 1: Plant Growth</a:t>
            </a:r>
            <a:endParaRPr b="1" sz="1490" u="sng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87" name="Google Shape;87;p14"/>
          <p:cNvGraphicFramePr/>
          <p:nvPr/>
        </p:nvGraphicFramePr>
        <p:xfrm>
          <a:off x="4170175" y="28578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{8BFD078E-2145-46DF-8D75-EBEA27229E5B}</a:tableStyleId>
              </a:tblPr>
              <a:tblGrid>
                <a:gridCol w="3802800"/>
              </a:tblGrid>
              <a:tr h="1000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Know that all plants need water, light and suitable temperature in order to grow.</a:t>
                      </a:r>
                      <a:endParaRPr sz="12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sp>
        <p:nvSpPr>
          <p:cNvPr id="88" name="Google Shape;88;p14"/>
          <p:cNvSpPr txBox="1"/>
          <p:nvPr/>
        </p:nvSpPr>
        <p:spPr>
          <a:xfrm>
            <a:off x="4170175" y="646125"/>
            <a:ext cx="3802800" cy="10005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Know that a seed is living and is made up of different parts. </a:t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9" name="Google Shape;89;p14"/>
          <p:cNvSpPr txBox="1"/>
          <p:nvPr/>
        </p:nvSpPr>
        <p:spPr>
          <a:xfrm>
            <a:off x="4170175" y="1744325"/>
            <a:ext cx="3802800" cy="10158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Know that germination is the development of a plan from a seed.</a:t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90" name="Google Shape;90;p14"/>
          <p:cNvGraphicFramePr/>
          <p:nvPr/>
        </p:nvGraphicFramePr>
        <p:xfrm>
          <a:off x="4170175" y="40708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{8BFD078E-2145-46DF-8D75-EBEA27229E5B}</a:tableStyleId>
              </a:tblPr>
              <a:tblGrid>
                <a:gridCol w="3802800"/>
              </a:tblGrid>
              <a:tr h="805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Know that some plants can grow from bulbs.</a:t>
                      </a:r>
                      <a:endParaRPr sz="16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pic>
        <p:nvPicPr>
          <p:cNvPr id="91" name="Google Shape;9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0875" y="4362475"/>
            <a:ext cx="728177" cy="59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88225" y="2115513"/>
            <a:ext cx="1060835" cy="59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53350" y="3180452"/>
            <a:ext cx="895711" cy="59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4"/>
          <p:cNvPicPr preferRelativeResize="0"/>
          <p:nvPr/>
        </p:nvPicPr>
        <p:blipFill rotWithShape="1">
          <a:blip r:embed="rId6">
            <a:alphaModFix/>
          </a:blip>
          <a:srcRect b="0" l="0" r="0" t="21698"/>
          <a:stretch/>
        </p:blipFill>
        <p:spPr>
          <a:xfrm>
            <a:off x="6393677" y="932138"/>
            <a:ext cx="1446480" cy="68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38800" y="3708077"/>
            <a:ext cx="1923041" cy="1279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