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</p:sldIdLst>
  <p:sldSz cy="5143500" cx="9144000"/>
  <p:notesSz cx="6858000" cy="9144000"/>
  <p:embeddedFontLst>
    <p:embeddedFont>
      <p:font typeface="Century Gothic"/>
      <p:regular r:id="rId10"/>
      <p:bold r:id="rId11"/>
      <p:italic r:id="rId12"/>
      <p:boldItalic r:id="rId1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14" roundtripDataSignature="AMtx7mhZXzAPFp3Gx819YoC3/gaXbUY3i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15D90BEF-FA45-431D-9F02-4F9461AB7AE5}">
  <a:tblStyle styleId="{15D90BEF-FA45-431D-9F02-4F9461AB7AE5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CenturyGothic-bold.fntdata"/><Relationship Id="rId10" Type="http://schemas.openxmlformats.org/officeDocument/2006/relationships/font" Target="fonts/CenturyGothic-regular.fntdata"/><Relationship Id="rId13" Type="http://schemas.openxmlformats.org/officeDocument/2006/relationships/font" Target="fonts/CenturyGothic-boldItalic.fntdata"/><Relationship Id="rId12" Type="http://schemas.openxmlformats.org/officeDocument/2006/relationships/font" Target="fonts/CenturyGothic-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4" Type="http://customschemas.google.com/relationships/presentationmetadata" Target="meta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" name="Google Shape;4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fce2d8d9de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" name="Google Shape;65;g2fce2d8d9d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3f53aac209b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1" name="Google Shape;81;g3f53aac209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" name="Google Shape;15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6" name="Google Shape;16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" name="Google Shape;19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0" name="Google Shape;20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1" name="Google Shape;21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4" name="Google Shape;24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27" name="Google Shape;27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1" name="Google Shape;31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5" name="Google Shape;35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6" name="Google Shape;36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7" name="Google Shape;37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jpg"/><Relationship Id="rId5" Type="http://schemas.openxmlformats.org/officeDocument/2006/relationships/image" Target="../media/image4.jpg"/><Relationship Id="rId6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2.jpg"/><Relationship Id="rId5" Type="http://schemas.openxmlformats.org/officeDocument/2006/relationships/image" Target="../media/image4.jpg"/><Relationship Id="rId6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2.jpg"/><Relationship Id="rId5" Type="http://schemas.openxmlformats.org/officeDocument/2006/relationships/image" Target="../media/image4.jpg"/><Relationship Id="rId6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"/>
          <p:cNvSpPr txBox="1"/>
          <p:nvPr/>
        </p:nvSpPr>
        <p:spPr>
          <a:xfrm>
            <a:off x="356260" y="97275"/>
            <a:ext cx="8538358" cy="453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Year 3 DT – Autumn 1  Healthy and Varied Diet  </a:t>
            </a:r>
            <a:endParaRPr b="1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" name="Google Shape;52;p1"/>
          <p:cNvSpPr/>
          <p:nvPr/>
        </p:nvSpPr>
        <p:spPr>
          <a:xfrm>
            <a:off x="6242800" y="4709899"/>
            <a:ext cx="9795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knife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1"/>
          <p:cNvSpPr/>
          <p:nvPr/>
        </p:nvSpPr>
        <p:spPr>
          <a:xfrm>
            <a:off x="7738854" y="4709897"/>
            <a:ext cx="12411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peeler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1"/>
          <p:cNvSpPr/>
          <p:nvPr/>
        </p:nvSpPr>
        <p:spPr>
          <a:xfrm>
            <a:off x="176251" y="788132"/>
            <a:ext cx="3210000" cy="461700"/>
          </a:xfrm>
          <a:prstGeom prst="rect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GB" sz="2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Nisha Katona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1"/>
          <p:cNvSpPr/>
          <p:nvPr/>
        </p:nvSpPr>
        <p:spPr>
          <a:xfrm>
            <a:off x="79400" y="3419200"/>
            <a:ext cx="3721200" cy="14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en-GB" sz="1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Nisha Katona, MBE is a British restaurateur and TV personality. The daughter of two doctors, she is the founder of Mowgli Street Food restaurants and the Mowgli Trust charity, a food writer and television presenter</a:t>
            </a:r>
            <a:endParaRPr i="0" sz="14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" name="Google Shape;56;p1"/>
          <p:cNvSpPr/>
          <p:nvPr/>
        </p:nvSpPr>
        <p:spPr>
          <a:xfrm>
            <a:off x="4198789" y="4709909"/>
            <a:ext cx="12411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grater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1"/>
          <p:cNvSpPr/>
          <p:nvPr/>
        </p:nvSpPr>
        <p:spPr>
          <a:xfrm>
            <a:off x="5063797" y="643536"/>
            <a:ext cx="33375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Key Vocabulary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" name="Google Shape;5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6013" y="1307817"/>
            <a:ext cx="2703978" cy="1832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" title="HD wallpaper: silver cheese grater, Accessory, Appliance, Blade ...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00925" y="3964288"/>
            <a:ext cx="562876" cy="6909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" title="File:Peeler 01 Pengo.jpg - Wikimedia Commons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935638" y="4002548"/>
            <a:ext cx="847524" cy="658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" title="Artisan Handmade Chef Knife | Elmax Steel | Leather Sheath ...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rot="-796046">
            <a:off x="6126693" y="3674784"/>
            <a:ext cx="1211707" cy="121170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2" name="Google Shape;62;p1"/>
          <p:cNvGraphicFramePr/>
          <p:nvPr/>
        </p:nvGraphicFramePr>
        <p:xfrm>
          <a:off x="3800600" y="1075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{15D90BEF-FA45-431D-9F02-4F9461AB7AE5}</a:tableStyleId>
              </a:tblPr>
              <a:tblGrid>
                <a:gridCol w="1539400"/>
                <a:gridCol w="3629950"/>
              </a:tblGrid>
              <a:tr h="100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fresh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Not tinned frozen or otherwise preserved 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processed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Any food that has been altered in any way during preparation 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grown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When it comes from a plant 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reared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Brought up from young to an adult in a human controlled environment (e.g. a farm)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caught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Catching something in a net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2fce2d8d9de_0_0"/>
          <p:cNvSpPr txBox="1"/>
          <p:nvPr/>
        </p:nvSpPr>
        <p:spPr>
          <a:xfrm>
            <a:off x="356260" y="97275"/>
            <a:ext cx="8538300" cy="453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Year 3/4 DT – Autumn 1  Healthy and Varied Diet  </a:t>
            </a:r>
            <a:endParaRPr b="1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g2fce2d8d9de_0_0"/>
          <p:cNvSpPr/>
          <p:nvPr/>
        </p:nvSpPr>
        <p:spPr>
          <a:xfrm>
            <a:off x="6242800" y="4709899"/>
            <a:ext cx="9795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knife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g2fce2d8d9de_0_0"/>
          <p:cNvSpPr/>
          <p:nvPr/>
        </p:nvSpPr>
        <p:spPr>
          <a:xfrm>
            <a:off x="7738854" y="4709897"/>
            <a:ext cx="12411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peeler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g2fce2d8d9de_0_0"/>
          <p:cNvSpPr/>
          <p:nvPr/>
        </p:nvSpPr>
        <p:spPr>
          <a:xfrm>
            <a:off x="176251" y="788132"/>
            <a:ext cx="3210000" cy="461700"/>
          </a:xfrm>
          <a:prstGeom prst="rect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GB" sz="2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Nisha Katona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g2fce2d8d9de_0_0"/>
          <p:cNvSpPr/>
          <p:nvPr/>
        </p:nvSpPr>
        <p:spPr>
          <a:xfrm>
            <a:off x="79400" y="3419200"/>
            <a:ext cx="3721200" cy="14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Nisha Katona, MBE is a British restaurateur and TV personality. The daughter of two doctors, she is the founder of Mowgli Street Food restaurants and the Mowgli Trust charity, a food writer and television presenter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g2fce2d8d9de_0_0"/>
          <p:cNvSpPr/>
          <p:nvPr/>
        </p:nvSpPr>
        <p:spPr>
          <a:xfrm>
            <a:off x="4198789" y="4709909"/>
            <a:ext cx="12411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grater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g2fce2d8d9de_0_0"/>
          <p:cNvSpPr/>
          <p:nvPr/>
        </p:nvSpPr>
        <p:spPr>
          <a:xfrm>
            <a:off x="5063797" y="643536"/>
            <a:ext cx="33375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Key Vocabulary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4" name="Google Shape;74;g2fce2d8d9de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6013" y="1307817"/>
            <a:ext cx="2703978" cy="1832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g2fce2d8d9de_0_0" title="HD wallpaper: silver cheese grater, Accessory, Appliance, Blade ...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00925" y="3964288"/>
            <a:ext cx="562876" cy="69091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g2fce2d8d9de_0_0" title="File:Peeler 01 Pengo.jpg - Wikimedia Commons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935638" y="4002548"/>
            <a:ext cx="847524" cy="658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g2fce2d8d9de_0_0" title="Artisan Handmade Chef Knife | Elmax Steel | Leather Sheath ...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rot="-796046">
            <a:off x="6126693" y="3674784"/>
            <a:ext cx="1211707" cy="121170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8" name="Google Shape;78;g2fce2d8d9de_0_0"/>
          <p:cNvGraphicFramePr/>
          <p:nvPr/>
        </p:nvGraphicFramePr>
        <p:xfrm>
          <a:off x="3800600" y="1075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{15D90BEF-FA45-431D-9F02-4F9461AB7AE5}</a:tableStyleId>
              </a:tblPr>
              <a:tblGrid>
                <a:gridCol w="1539400"/>
                <a:gridCol w="3629950"/>
              </a:tblGrid>
              <a:tr h="100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fresh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Not tinned frozen or otherwise preserved 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processed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Any food that has been altered in any way during preparation 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grown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When it comes from a plant 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reared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Brought up from young to an adult in a human controlled environment (e.g. a farm)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caught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Catching something in a net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f53aac209b_0_0"/>
          <p:cNvSpPr txBox="1"/>
          <p:nvPr/>
        </p:nvSpPr>
        <p:spPr>
          <a:xfrm>
            <a:off x="356260" y="97275"/>
            <a:ext cx="8538300" cy="453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Year 3 DT – Autumn 1  Healthy and Varied Diet  </a:t>
            </a:r>
            <a:endParaRPr b="1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4" name="Google Shape;84;g3f53aac209b_0_0"/>
          <p:cNvSpPr/>
          <p:nvPr/>
        </p:nvSpPr>
        <p:spPr>
          <a:xfrm>
            <a:off x="6242800" y="4709899"/>
            <a:ext cx="9795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knife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g3f53aac209b_0_0"/>
          <p:cNvSpPr/>
          <p:nvPr/>
        </p:nvSpPr>
        <p:spPr>
          <a:xfrm>
            <a:off x="7738854" y="4709897"/>
            <a:ext cx="12411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peeler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g3f53aac209b_0_0"/>
          <p:cNvSpPr/>
          <p:nvPr/>
        </p:nvSpPr>
        <p:spPr>
          <a:xfrm>
            <a:off x="176251" y="788132"/>
            <a:ext cx="3210000" cy="461700"/>
          </a:xfrm>
          <a:prstGeom prst="rect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GB" sz="2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Nisha Katona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g3f53aac209b_0_0"/>
          <p:cNvSpPr/>
          <p:nvPr/>
        </p:nvSpPr>
        <p:spPr>
          <a:xfrm>
            <a:off x="79400" y="3419200"/>
            <a:ext cx="3721200" cy="14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en-GB" sz="1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Nisha Katona, MBE is a British restaurateur and TV personality. The daughter of two doctors, she is the founder of Mowgli Street Food restaurants and the Mowgli Trust charity, a food writer and television presenter</a:t>
            </a:r>
            <a:endParaRPr i="0" sz="14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8" name="Google Shape;88;g3f53aac209b_0_0"/>
          <p:cNvSpPr/>
          <p:nvPr/>
        </p:nvSpPr>
        <p:spPr>
          <a:xfrm>
            <a:off x="4198789" y="4709909"/>
            <a:ext cx="12411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grater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g3f53aac209b_0_0"/>
          <p:cNvSpPr/>
          <p:nvPr/>
        </p:nvSpPr>
        <p:spPr>
          <a:xfrm>
            <a:off x="5063797" y="643536"/>
            <a:ext cx="33375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Key Vocabulary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0" name="Google Shape;90;g3f53aac209b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6013" y="1307817"/>
            <a:ext cx="2703978" cy="1832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g3f53aac209b_0_0" title="HD wallpaper: silver cheese grater, Accessory, Appliance, Blade ...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00925" y="3964288"/>
            <a:ext cx="562876" cy="69091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g3f53aac209b_0_0" title="File:Peeler 01 Pengo.jpg - Wikimedia Commons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935638" y="4002548"/>
            <a:ext cx="847524" cy="658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g3f53aac209b_0_0" title="Artisan Handmade Chef Knife | Elmax Steel | Leather Sheath ...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rot="-796046">
            <a:off x="6126693" y="3674784"/>
            <a:ext cx="1211707" cy="121170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4" name="Google Shape;94;g3f53aac209b_0_0"/>
          <p:cNvGraphicFramePr/>
          <p:nvPr/>
        </p:nvGraphicFramePr>
        <p:xfrm>
          <a:off x="3800600" y="1075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{15D90BEF-FA45-431D-9F02-4F9461AB7AE5}</a:tableStyleId>
              </a:tblPr>
              <a:tblGrid>
                <a:gridCol w="1539400"/>
                <a:gridCol w="3629950"/>
              </a:tblGrid>
              <a:tr h="100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fresh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Not tinned frozen or otherwise preserved 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processed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Any food that has been altered in any way during preparation 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grown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When it comes from a plant 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reared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Brought up from young to an adult in a human controlled environment (e.g. a farm)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caught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Catching something in a net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95" name="Google Shape;95;g3f53aac209b_0_0"/>
          <p:cNvSpPr/>
          <p:nvPr/>
        </p:nvSpPr>
        <p:spPr>
          <a:xfrm>
            <a:off x="84150" y="97275"/>
            <a:ext cx="8976300" cy="49512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