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</p:sldIdLst>
  <p:sldSz cy="5143500" cx="9144000"/>
  <p:notesSz cx="6858000" cy="9144000"/>
  <p:embeddedFontLst>
    <p:embeddedFont>
      <p:font typeface="Century Gothic"/>
      <p:regular r:id="rId9"/>
      <p:bold r:id="rId10"/>
      <p:italic r:id="rId11"/>
      <p:boldItalic r:id="rId1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font" Target="fonts/CenturyGothic-italic.fntdata"/><Relationship Id="rId10" Type="http://schemas.openxmlformats.org/officeDocument/2006/relationships/font" Target="fonts/CenturyGothic-bold.fntdata"/><Relationship Id="rId12" Type="http://schemas.openxmlformats.org/officeDocument/2006/relationships/font" Target="fonts/CenturyGothic-boldItalic.fntdata"/><Relationship Id="rId9" Type="http://schemas.openxmlformats.org/officeDocument/2006/relationships/font" Target="fonts/CenturyGothic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fa883319a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3fa883319a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3fa8e1a03bf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3fa8e1a03b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5.png"/><Relationship Id="rId10" Type="http://schemas.openxmlformats.org/officeDocument/2006/relationships/image" Target="../media/image6.png"/><Relationship Id="rId9" Type="http://schemas.openxmlformats.org/officeDocument/2006/relationships/image" Target="../media/image8.png"/><Relationship Id="rId5" Type="http://schemas.openxmlformats.org/officeDocument/2006/relationships/image" Target="../media/image4.png"/><Relationship Id="rId6" Type="http://schemas.openxmlformats.org/officeDocument/2006/relationships/image" Target="../media/image2.png"/><Relationship Id="rId7" Type="http://schemas.openxmlformats.org/officeDocument/2006/relationships/image" Target="../media/image3.png"/><Relationship Id="rId8" Type="http://schemas.openxmlformats.org/officeDocument/2006/relationships/image" Target="../media/image7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5.png"/><Relationship Id="rId10" Type="http://schemas.openxmlformats.org/officeDocument/2006/relationships/image" Target="../media/image6.png"/><Relationship Id="rId9" Type="http://schemas.openxmlformats.org/officeDocument/2006/relationships/image" Target="../media/image8.png"/><Relationship Id="rId5" Type="http://schemas.openxmlformats.org/officeDocument/2006/relationships/image" Target="../media/image4.png"/><Relationship Id="rId6" Type="http://schemas.openxmlformats.org/officeDocument/2006/relationships/image" Target="../media/image2.png"/><Relationship Id="rId7" Type="http://schemas.openxmlformats.org/officeDocument/2006/relationships/image" Target="../media/image3.png"/><Relationship Id="rId8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image" Target="../media/image5.png"/><Relationship Id="rId10" Type="http://schemas.openxmlformats.org/officeDocument/2006/relationships/image" Target="../media/image6.png"/><Relationship Id="rId9" Type="http://schemas.openxmlformats.org/officeDocument/2006/relationships/image" Target="../media/image8.png"/><Relationship Id="rId5" Type="http://schemas.openxmlformats.org/officeDocument/2006/relationships/image" Target="../media/image4.png"/><Relationship Id="rId6" Type="http://schemas.openxmlformats.org/officeDocument/2006/relationships/image" Target="../media/image2.png"/><Relationship Id="rId7" Type="http://schemas.openxmlformats.org/officeDocument/2006/relationships/image" Target="../media/image3.png"/><Relationship Id="rId8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4045700" y="4024999"/>
            <a:ext cx="1224600" cy="4926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Century Gothic"/>
                <a:ea typeface="Century Gothic"/>
                <a:cs typeface="Century Gothic"/>
                <a:sym typeface="Century Gothic"/>
              </a:rPr>
              <a:t>user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5549300" y="4017200"/>
            <a:ext cx="1392000" cy="5079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latin typeface="Century Gothic"/>
                <a:ea typeface="Century Gothic"/>
                <a:cs typeface="Century Gothic"/>
                <a:sym typeface="Century Gothic"/>
              </a:rPr>
              <a:t>product</a:t>
            </a:r>
            <a:endParaRPr sz="2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7220300" y="4017196"/>
            <a:ext cx="1345500" cy="4770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Century Gothic"/>
                <a:ea typeface="Century Gothic"/>
                <a:cs typeface="Century Gothic"/>
                <a:sym typeface="Century Gothic"/>
              </a:rPr>
              <a:t>purpose</a:t>
            </a:r>
            <a:endParaRPr sz="19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7" name="Google Shape;57;p13"/>
          <p:cNvSpPr/>
          <p:nvPr/>
        </p:nvSpPr>
        <p:spPr>
          <a:xfrm>
            <a:off x="3936475" y="1240522"/>
            <a:ext cx="1392000" cy="7860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9900"/>
              </a:solidFill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7242950" y="2028808"/>
            <a:ext cx="1300200" cy="4155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latin typeface="Century Gothic"/>
                <a:ea typeface="Century Gothic"/>
                <a:cs typeface="Century Gothic"/>
                <a:sym typeface="Century Gothic"/>
              </a:rPr>
              <a:t>mechanism</a:t>
            </a:r>
            <a:endParaRPr sz="15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3936475" y="2027025"/>
            <a:ext cx="1392000" cy="4770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pivot</a:t>
            </a:r>
            <a:endParaRPr sz="1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" name="Google Shape;60;p13"/>
          <p:cNvSpPr txBox="1"/>
          <p:nvPr/>
        </p:nvSpPr>
        <p:spPr>
          <a:xfrm>
            <a:off x="5549300" y="2023425"/>
            <a:ext cx="1445100" cy="4002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 greeting card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61" name="Google Shape;61;p13"/>
          <p:cNvGrpSpPr/>
          <p:nvPr/>
        </p:nvGrpSpPr>
        <p:grpSpPr>
          <a:xfrm>
            <a:off x="487575" y="256575"/>
            <a:ext cx="2779649" cy="2649450"/>
            <a:chOff x="305175" y="1898350"/>
            <a:chExt cx="2779649" cy="2649450"/>
          </a:xfrm>
        </p:grpSpPr>
        <p:pic>
          <p:nvPicPr>
            <p:cNvPr id="62" name="Google Shape;62;p13"/>
            <p:cNvPicPr preferRelativeResize="0"/>
            <p:nvPr/>
          </p:nvPicPr>
          <p:blipFill rotWithShape="1">
            <a:blip r:embed="rId3">
              <a:alphaModFix/>
            </a:blip>
            <a:srcRect b="22050" l="36394" r="41732" t="40866"/>
            <a:stretch/>
          </p:blipFill>
          <p:spPr>
            <a:xfrm>
              <a:off x="305175" y="1898350"/>
              <a:ext cx="2779649" cy="2649450"/>
            </a:xfrm>
            <a:prstGeom prst="rect">
              <a:avLst/>
            </a:prstGeom>
            <a:noFill/>
            <a:ln cap="flat" cmpd="sng" w="19050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sp>
          <p:nvSpPr>
            <p:cNvPr id="63" name="Google Shape;63;p13"/>
            <p:cNvSpPr txBox="1"/>
            <p:nvPr/>
          </p:nvSpPr>
          <p:spPr>
            <a:xfrm>
              <a:off x="885300" y="2930575"/>
              <a:ext cx="1670700" cy="585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latin typeface="Century Gothic"/>
                  <a:ea typeface="Century Gothic"/>
                  <a:cs typeface="Century Gothic"/>
                  <a:sym typeface="Century Gothic"/>
                </a:rPr>
                <a:t>DT</a:t>
              </a:r>
              <a:endParaRPr sz="1300"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latin typeface="Century Gothic"/>
                  <a:ea typeface="Century Gothic"/>
                  <a:cs typeface="Century Gothic"/>
                  <a:sym typeface="Century Gothic"/>
                </a:rPr>
                <a:t>process</a:t>
              </a:r>
              <a:endParaRPr sz="1300"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4" name="Google Shape;64;p13"/>
            <p:cNvSpPr/>
            <p:nvPr/>
          </p:nvSpPr>
          <p:spPr>
            <a:xfrm>
              <a:off x="1344250" y="2893950"/>
              <a:ext cx="745800" cy="731100"/>
            </a:xfrm>
            <a:prstGeom prst="ellipse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65" name="Google Shape;65;p13"/>
          <p:cNvSpPr/>
          <p:nvPr/>
        </p:nvSpPr>
        <p:spPr>
          <a:xfrm>
            <a:off x="168250" y="125800"/>
            <a:ext cx="8716500" cy="48933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13"/>
          <p:cNvSpPr txBox="1"/>
          <p:nvPr/>
        </p:nvSpPr>
        <p:spPr>
          <a:xfrm>
            <a:off x="3426200" y="256575"/>
            <a:ext cx="5116800" cy="831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latin typeface="Century Gothic"/>
                <a:ea typeface="Century Gothic"/>
                <a:cs typeface="Century Gothic"/>
                <a:sym typeface="Century Gothic"/>
              </a:rPr>
              <a:t>Year 1 Mechanisms</a:t>
            </a:r>
            <a:endParaRPr b="1" sz="2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latin typeface="Century Gothic"/>
                <a:ea typeface="Century Gothic"/>
                <a:cs typeface="Century Gothic"/>
                <a:sym typeface="Century Gothic"/>
              </a:rPr>
              <a:t> knowledge organiser</a:t>
            </a:r>
            <a:endParaRPr b="1" sz="2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" name="Google Shape;67;p13"/>
          <p:cNvSpPr txBox="1"/>
          <p:nvPr/>
        </p:nvSpPr>
        <p:spPr>
          <a:xfrm>
            <a:off x="278674" y="4394600"/>
            <a:ext cx="1392000" cy="4926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Century Gothic"/>
                <a:ea typeface="Century Gothic"/>
                <a:cs typeface="Century Gothic"/>
                <a:sym typeface="Century Gothic"/>
              </a:rPr>
              <a:t>slider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68" name="Google Shape;68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688823">
            <a:off x="2263334" y="3427374"/>
            <a:ext cx="771431" cy="7344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 rot="-1688823">
            <a:off x="2419785" y="3117691"/>
            <a:ext cx="771431" cy="734452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3"/>
          <p:cNvSpPr/>
          <p:nvPr/>
        </p:nvSpPr>
        <p:spPr>
          <a:xfrm>
            <a:off x="471168" y="3799271"/>
            <a:ext cx="1067100" cy="3834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0000"/>
          </a:solidFill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" name="Google Shape;71;p13"/>
          <p:cNvSpPr/>
          <p:nvPr/>
        </p:nvSpPr>
        <p:spPr>
          <a:xfrm rot="10800000">
            <a:off x="411082" y="3351080"/>
            <a:ext cx="1067100" cy="3834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0000"/>
          </a:solidFill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13"/>
          <p:cNvSpPr txBox="1"/>
          <p:nvPr/>
        </p:nvSpPr>
        <p:spPr>
          <a:xfrm>
            <a:off x="2031274" y="4394600"/>
            <a:ext cx="1392000" cy="4926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Century Gothic"/>
                <a:ea typeface="Century Gothic"/>
                <a:cs typeface="Century Gothic"/>
                <a:sym typeface="Century Gothic"/>
              </a:rPr>
              <a:t>lever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73" name="Google Shape;73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082600" y="1262450"/>
            <a:ext cx="1067099" cy="747472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3"/>
          <p:cNvSpPr/>
          <p:nvPr/>
        </p:nvSpPr>
        <p:spPr>
          <a:xfrm>
            <a:off x="4618350" y="1614750"/>
            <a:ext cx="134100" cy="383400"/>
          </a:xfrm>
          <a:prstGeom prst="upArrow">
            <a:avLst>
              <a:gd fmla="val 50000" name="adj1"/>
              <a:gd fmla="val 50000" name="adj2"/>
            </a:avLst>
          </a:prstGeom>
          <a:solidFill>
            <a:srgbClr val="00468C"/>
          </a:solidFill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5" name="Google Shape;75;p1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560475" y="1227400"/>
            <a:ext cx="1428525" cy="8109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6" name="Google Shape;76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227025" y="2889000"/>
            <a:ext cx="1332050" cy="110815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7" name="Google Shape;77;p1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560475" y="2876225"/>
            <a:ext cx="1366875" cy="11337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8" name="Google Shape;78;p1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056075" y="2870525"/>
            <a:ext cx="1204725" cy="1145125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9" name="Google Shape;79;p13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252850" y="1212525"/>
            <a:ext cx="1282850" cy="8109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4"/>
          <p:cNvSpPr txBox="1"/>
          <p:nvPr/>
        </p:nvSpPr>
        <p:spPr>
          <a:xfrm>
            <a:off x="4045700" y="4024999"/>
            <a:ext cx="1224600" cy="4926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Century Gothic"/>
                <a:ea typeface="Century Gothic"/>
                <a:cs typeface="Century Gothic"/>
                <a:sym typeface="Century Gothic"/>
              </a:rPr>
              <a:t>user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5" name="Google Shape;85;p14"/>
          <p:cNvSpPr txBox="1"/>
          <p:nvPr/>
        </p:nvSpPr>
        <p:spPr>
          <a:xfrm>
            <a:off x="5549300" y="4017200"/>
            <a:ext cx="1392000" cy="5079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latin typeface="Century Gothic"/>
                <a:ea typeface="Century Gothic"/>
                <a:cs typeface="Century Gothic"/>
                <a:sym typeface="Century Gothic"/>
              </a:rPr>
              <a:t>product</a:t>
            </a:r>
            <a:endParaRPr sz="2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6" name="Google Shape;86;p14"/>
          <p:cNvSpPr txBox="1"/>
          <p:nvPr/>
        </p:nvSpPr>
        <p:spPr>
          <a:xfrm>
            <a:off x="7220300" y="4017196"/>
            <a:ext cx="1345500" cy="4770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Century Gothic"/>
                <a:ea typeface="Century Gothic"/>
                <a:cs typeface="Century Gothic"/>
                <a:sym typeface="Century Gothic"/>
              </a:rPr>
              <a:t>purpose</a:t>
            </a:r>
            <a:endParaRPr sz="19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7" name="Google Shape;87;p14"/>
          <p:cNvSpPr/>
          <p:nvPr/>
        </p:nvSpPr>
        <p:spPr>
          <a:xfrm>
            <a:off x="3936475" y="1240522"/>
            <a:ext cx="1392000" cy="7860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9900"/>
              </a:solidFill>
            </a:endParaRPr>
          </a:p>
        </p:txBody>
      </p:sp>
      <p:sp>
        <p:nvSpPr>
          <p:cNvPr id="88" name="Google Shape;88;p14"/>
          <p:cNvSpPr txBox="1"/>
          <p:nvPr/>
        </p:nvSpPr>
        <p:spPr>
          <a:xfrm>
            <a:off x="7242950" y="2028808"/>
            <a:ext cx="1300200" cy="4155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latin typeface="Century Gothic"/>
                <a:ea typeface="Century Gothic"/>
                <a:cs typeface="Century Gothic"/>
                <a:sym typeface="Century Gothic"/>
              </a:rPr>
              <a:t>mechanism</a:t>
            </a:r>
            <a:endParaRPr sz="15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9" name="Google Shape;89;p14"/>
          <p:cNvSpPr txBox="1"/>
          <p:nvPr/>
        </p:nvSpPr>
        <p:spPr>
          <a:xfrm>
            <a:off x="3936475" y="2027025"/>
            <a:ext cx="1392000" cy="4770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pivot</a:t>
            </a:r>
            <a:endParaRPr sz="1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0" name="Google Shape;90;p14"/>
          <p:cNvSpPr txBox="1"/>
          <p:nvPr/>
        </p:nvSpPr>
        <p:spPr>
          <a:xfrm>
            <a:off x="5549300" y="2023425"/>
            <a:ext cx="1445100" cy="4002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 greeting card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91" name="Google Shape;91;p14"/>
          <p:cNvGrpSpPr/>
          <p:nvPr/>
        </p:nvGrpSpPr>
        <p:grpSpPr>
          <a:xfrm>
            <a:off x="487575" y="256575"/>
            <a:ext cx="2779649" cy="2649450"/>
            <a:chOff x="305175" y="1898350"/>
            <a:chExt cx="2779649" cy="2649450"/>
          </a:xfrm>
        </p:grpSpPr>
        <p:pic>
          <p:nvPicPr>
            <p:cNvPr id="92" name="Google Shape;92;p14"/>
            <p:cNvPicPr preferRelativeResize="0"/>
            <p:nvPr/>
          </p:nvPicPr>
          <p:blipFill rotWithShape="1">
            <a:blip r:embed="rId3">
              <a:alphaModFix/>
            </a:blip>
            <a:srcRect b="22050" l="36394" r="41732" t="40866"/>
            <a:stretch/>
          </p:blipFill>
          <p:spPr>
            <a:xfrm>
              <a:off x="305175" y="1898350"/>
              <a:ext cx="2779649" cy="2649450"/>
            </a:xfrm>
            <a:prstGeom prst="rect">
              <a:avLst/>
            </a:prstGeom>
            <a:noFill/>
            <a:ln cap="flat" cmpd="sng" w="19050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sp>
          <p:nvSpPr>
            <p:cNvPr id="93" name="Google Shape;93;p14"/>
            <p:cNvSpPr txBox="1"/>
            <p:nvPr/>
          </p:nvSpPr>
          <p:spPr>
            <a:xfrm>
              <a:off x="885300" y="2930575"/>
              <a:ext cx="1670700" cy="585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latin typeface="Century Gothic"/>
                  <a:ea typeface="Century Gothic"/>
                  <a:cs typeface="Century Gothic"/>
                  <a:sym typeface="Century Gothic"/>
                </a:rPr>
                <a:t>DT</a:t>
              </a:r>
              <a:endParaRPr sz="1300"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latin typeface="Century Gothic"/>
                  <a:ea typeface="Century Gothic"/>
                  <a:cs typeface="Century Gothic"/>
                  <a:sym typeface="Century Gothic"/>
                </a:rPr>
                <a:t>process</a:t>
              </a:r>
              <a:endParaRPr sz="1300"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94" name="Google Shape;94;p14"/>
            <p:cNvSpPr/>
            <p:nvPr/>
          </p:nvSpPr>
          <p:spPr>
            <a:xfrm>
              <a:off x="1344250" y="2893950"/>
              <a:ext cx="745800" cy="731100"/>
            </a:xfrm>
            <a:prstGeom prst="ellipse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95" name="Google Shape;95;p14"/>
          <p:cNvSpPr/>
          <p:nvPr/>
        </p:nvSpPr>
        <p:spPr>
          <a:xfrm>
            <a:off x="168250" y="125800"/>
            <a:ext cx="8716500" cy="48933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14"/>
          <p:cNvSpPr txBox="1"/>
          <p:nvPr/>
        </p:nvSpPr>
        <p:spPr>
          <a:xfrm>
            <a:off x="3426200" y="256575"/>
            <a:ext cx="5116800" cy="831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latin typeface="Century Gothic"/>
                <a:ea typeface="Century Gothic"/>
                <a:cs typeface="Century Gothic"/>
                <a:sym typeface="Century Gothic"/>
              </a:rPr>
              <a:t>Year 1 Mechanisms</a:t>
            </a:r>
            <a:endParaRPr b="1" sz="2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latin typeface="Century Gothic"/>
                <a:ea typeface="Century Gothic"/>
                <a:cs typeface="Century Gothic"/>
                <a:sym typeface="Century Gothic"/>
              </a:rPr>
              <a:t> knowledge organiser</a:t>
            </a:r>
            <a:endParaRPr b="1" sz="2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7" name="Google Shape;97;p14"/>
          <p:cNvSpPr txBox="1"/>
          <p:nvPr/>
        </p:nvSpPr>
        <p:spPr>
          <a:xfrm>
            <a:off x="278674" y="4394600"/>
            <a:ext cx="1392000" cy="4926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Century Gothic"/>
                <a:ea typeface="Century Gothic"/>
                <a:cs typeface="Century Gothic"/>
                <a:sym typeface="Century Gothic"/>
              </a:rPr>
              <a:t>slider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98" name="Google Shape;98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688823">
            <a:off x="2263334" y="3427374"/>
            <a:ext cx="771431" cy="734452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 rot="-1688823">
            <a:off x="2419785" y="3117691"/>
            <a:ext cx="771431" cy="734452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4"/>
          <p:cNvSpPr/>
          <p:nvPr/>
        </p:nvSpPr>
        <p:spPr>
          <a:xfrm>
            <a:off x="471168" y="3799271"/>
            <a:ext cx="1067100" cy="3834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0000"/>
          </a:solidFill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14"/>
          <p:cNvSpPr/>
          <p:nvPr/>
        </p:nvSpPr>
        <p:spPr>
          <a:xfrm rot="10800000">
            <a:off x="411082" y="3351080"/>
            <a:ext cx="1067100" cy="3834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0000"/>
          </a:solidFill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14"/>
          <p:cNvSpPr txBox="1"/>
          <p:nvPr/>
        </p:nvSpPr>
        <p:spPr>
          <a:xfrm>
            <a:off x="2031274" y="4394600"/>
            <a:ext cx="1392000" cy="4926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Century Gothic"/>
                <a:ea typeface="Century Gothic"/>
                <a:cs typeface="Century Gothic"/>
                <a:sym typeface="Century Gothic"/>
              </a:rPr>
              <a:t>lever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03" name="Google Shape;103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082600" y="1262450"/>
            <a:ext cx="1067099" cy="747472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4"/>
          <p:cNvSpPr/>
          <p:nvPr/>
        </p:nvSpPr>
        <p:spPr>
          <a:xfrm>
            <a:off x="4618350" y="1614750"/>
            <a:ext cx="134100" cy="383400"/>
          </a:xfrm>
          <a:prstGeom prst="upArrow">
            <a:avLst>
              <a:gd fmla="val 50000" name="adj1"/>
              <a:gd fmla="val 50000" name="adj2"/>
            </a:avLst>
          </a:prstGeom>
          <a:solidFill>
            <a:srgbClr val="00468C"/>
          </a:solidFill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5" name="Google Shape;105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560475" y="1227400"/>
            <a:ext cx="1428525" cy="8109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06" name="Google Shape;106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227025" y="2889000"/>
            <a:ext cx="1332050" cy="110815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07" name="Google Shape;107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560475" y="2876225"/>
            <a:ext cx="1366875" cy="11337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08" name="Google Shape;108;p1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056075" y="2870525"/>
            <a:ext cx="1204725" cy="1145125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09" name="Google Shape;109;p14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252850" y="1212525"/>
            <a:ext cx="1282850" cy="8109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5"/>
          <p:cNvSpPr txBox="1"/>
          <p:nvPr/>
        </p:nvSpPr>
        <p:spPr>
          <a:xfrm>
            <a:off x="4045700" y="4024999"/>
            <a:ext cx="1224600" cy="4926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Century Gothic"/>
                <a:ea typeface="Century Gothic"/>
                <a:cs typeface="Century Gothic"/>
                <a:sym typeface="Century Gothic"/>
              </a:rPr>
              <a:t>user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5" name="Google Shape;115;p15"/>
          <p:cNvSpPr txBox="1"/>
          <p:nvPr/>
        </p:nvSpPr>
        <p:spPr>
          <a:xfrm>
            <a:off x="5549300" y="4017200"/>
            <a:ext cx="1392000" cy="5079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latin typeface="Century Gothic"/>
                <a:ea typeface="Century Gothic"/>
                <a:cs typeface="Century Gothic"/>
                <a:sym typeface="Century Gothic"/>
              </a:rPr>
              <a:t>product</a:t>
            </a:r>
            <a:endParaRPr sz="2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6" name="Google Shape;116;p15"/>
          <p:cNvSpPr txBox="1"/>
          <p:nvPr/>
        </p:nvSpPr>
        <p:spPr>
          <a:xfrm>
            <a:off x="7220300" y="4017196"/>
            <a:ext cx="1345500" cy="4770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Century Gothic"/>
                <a:ea typeface="Century Gothic"/>
                <a:cs typeface="Century Gothic"/>
                <a:sym typeface="Century Gothic"/>
              </a:rPr>
              <a:t>purpose</a:t>
            </a:r>
            <a:endParaRPr sz="19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7" name="Google Shape;117;p15"/>
          <p:cNvSpPr/>
          <p:nvPr/>
        </p:nvSpPr>
        <p:spPr>
          <a:xfrm>
            <a:off x="3936475" y="1240522"/>
            <a:ext cx="1392000" cy="7860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9900"/>
              </a:solidFill>
            </a:endParaRPr>
          </a:p>
        </p:txBody>
      </p:sp>
      <p:sp>
        <p:nvSpPr>
          <p:cNvPr id="118" name="Google Shape;118;p15"/>
          <p:cNvSpPr txBox="1"/>
          <p:nvPr/>
        </p:nvSpPr>
        <p:spPr>
          <a:xfrm>
            <a:off x="7242950" y="2028808"/>
            <a:ext cx="1300200" cy="4155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latin typeface="Century Gothic"/>
                <a:ea typeface="Century Gothic"/>
                <a:cs typeface="Century Gothic"/>
                <a:sym typeface="Century Gothic"/>
              </a:rPr>
              <a:t>mechanism</a:t>
            </a:r>
            <a:endParaRPr sz="15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9" name="Google Shape;119;p15"/>
          <p:cNvSpPr txBox="1"/>
          <p:nvPr/>
        </p:nvSpPr>
        <p:spPr>
          <a:xfrm>
            <a:off x="3936475" y="2027025"/>
            <a:ext cx="1392000" cy="4770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pivot</a:t>
            </a:r>
            <a:endParaRPr sz="1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0" name="Google Shape;120;p15"/>
          <p:cNvSpPr txBox="1"/>
          <p:nvPr/>
        </p:nvSpPr>
        <p:spPr>
          <a:xfrm>
            <a:off x="5549300" y="2023425"/>
            <a:ext cx="1445100" cy="4002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 greeting card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121" name="Google Shape;121;p15"/>
          <p:cNvGrpSpPr/>
          <p:nvPr/>
        </p:nvGrpSpPr>
        <p:grpSpPr>
          <a:xfrm>
            <a:off x="487575" y="256575"/>
            <a:ext cx="2779649" cy="2649450"/>
            <a:chOff x="305175" y="1898350"/>
            <a:chExt cx="2779649" cy="2649450"/>
          </a:xfrm>
        </p:grpSpPr>
        <p:pic>
          <p:nvPicPr>
            <p:cNvPr id="122" name="Google Shape;122;p15"/>
            <p:cNvPicPr preferRelativeResize="0"/>
            <p:nvPr/>
          </p:nvPicPr>
          <p:blipFill rotWithShape="1">
            <a:blip r:embed="rId3">
              <a:alphaModFix/>
            </a:blip>
            <a:srcRect b="22050" l="36394" r="41732" t="40866"/>
            <a:stretch/>
          </p:blipFill>
          <p:spPr>
            <a:xfrm>
              <a:off x="305175" y="1898350"/>
              <a:ext cx="2779649" cy="2649450"/>
            </a:xfrm>
            <a:prstGeom prst="rect">
              <a:avLst/>
            </a:prstGeom>
            <a:noFill/>
            <a:ln cap="flat" cmpd="sng" w="19050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sp>
          <p:nvSpPr>
            <p:cNvPr id="123" name="Google Shape;123;p15"/>
            <p:cNvSpPr txBox="1"/>
            <p:nvPr/>
          </p:nvSpPr>
          <p:spPr>
            <a:xfrm>
              <a:off x="885300" y="2930575"/>
              <a:ext cx="1670700" cy="585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latin typeface="Century Gothic"/>
                  <a:ea typeface="Century Gothic"/>
                  <a:cs typeface="Century Gothic"/>
                  <a:sym typeface="Century Gothic"/>
                </a:rPr>
                <a:t>DT</a:t>
              </a:r>
              <a:endParaRPr sz="1300"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300">
                  <a:latin typeface="Century Gothic"/>
                  <a:ea typeface="Century Gothic"/>
                  <a:cs typeface="Century Gothic"/>
                  <a:sym typeface="Century Gothic"/>
                </a:rPr>
                <a:t>process</a:t>
              </a:r>
              <a:endParaRPr sz="1300"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24" name="Google Shape;124;p15"/>
            <p:cNvSpPr/>
            <p:nvPr/>
          </p:nvSpPr>
          <p:spPr>
            <a:xfrm>
              <a:off x="1344250" y="2893950"/>
              <a:ext cx="745800" cy="731100"/>
            </a:xfrm>
            <a:prstGeom prst="ellipse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125" name="Google Shape;125;p15"/>
          <p:cNvSpPr/>
          <p:nvPr/>
        </p:nvSpPr>
        <p:spPr>
          <a:xfrm>
            <a:off x="133025" y="125100"/>
            <a:ext cx="8716500" cy="48933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15"/>
          <p:cNvSpPr txBox="1"/>
          <p:nvPr/>
        </p:nvSpPr>
        <p:spPr>
          <a:xfrm>
            <a:off x="3426200" y="256575"/>
            <a:ext cx="5116800" cy="831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latin typeface="Comic Sans MS"/>
                <a:ea typeface="Comic Sans MS"/>
                <a:cs typeface="Comic Sans MS"/>
                <a:sym typeface="Comic Sans MS"/>
              </a:rPr>
              <a:t>Year 1 Mechanisms</a:t>
            </a:r>
            <a:endParaRPr b="1" sz="21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latin typeface="Comic Sans MS"/>
                <a:ea typeface="Comic Sans MS"/>
                <a:cs typeface="Comic Sans MS"/>
                <a:sym typeface="Comic Sans MS"/>
              </a:rPr>
              <a:t> knowledge organiser</a:t>
            </a:r>
            <a:endParaRPr b="1" sz="21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7" name="Google Shape;127;p15"/>
          <p:cNvSpPr txBox="1"/>
          <p:nvPr/>
        </p:nvSpPr>
        <p:spPr>
          <a:xfrm>
            <a:off x="278674" y="4394600"/>
            <a:ext cx="1392000" cy="4926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Comic Sans MS"/>
                <a:ea typeface="Comic Sans MS"/>
                <a:cs typeface="Comic Sans MS"/>
                <a:sym typeface="Comic Sans MS"/>
              </a:rPr>
              <a:t>slider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28" name="Google Shape;128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688823">
            <a:off x="2263334" y="3427374"/>
            <a:ext cx="771431" cy="7344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 rot="-1688823">
            <a:off x="2419785" y="3117691"/>
            <a:ext cx="771431" cy="734452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15"/>
          <p:cNvSpPr/>
          <p:nvPr/>
        </p:nvSpPr>
        <p:spPr>
          <a:xfrm>
            <a:off x="471168" y="3799271"/>
            <a:ext cx="1067100" cy="3834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0000"/>
          </a:solidFill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15"/>
          <p:cNvSpPr/>
          <p:nvPr/>
        </p:nvSpPr>
        <p:spPr>
          <a:xfrm rot="10800000">
            <a:off x="411082" y="3351080"/>
            <a:ext cx="1067100" cy="3834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0000"/>
          </a:solidFill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15"/>
          <p:cNvSpPr txBox="1"/>
          <p:nvPr/>
        </p:nvSpPr>
        <p:spPr>
          <a:xfrm>
            <a:off x="2031274" y="4394600"/>
            <a:ext cx="1392000" cy="4926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Comic Sans MS"/>
                <a:ea typeface="Comic Sans MS"/>
                <a:cs typeface="Comic Sans MS"/>
                <a:sym typeface="Comic Sans MS"/>
              </a:rPr>
              <a:t>lever</a:t>
            </a:r>
            <a:endParaRPr sz="2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33" name="Google Shape;133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082600" y="1262450"/>
            <a:ext cx="1067099" cy="747472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5"/>
          <p:cNvSpPr/>
          <p:nvPr/>
        </p:nvSpPr>
        <p:spPr>
          <a:xfrm>
            <a:off x="4618350" y="1614750"/>
            <a:ext cx="134100" cy="383400"/>
          </a:xfrm>
          <a:prstGeom prst="upArrow">
            <a:avLst>
              <a:gd fmla="val 50000" name="adj1"/>
              <a:gd fmla="val 50000" name="adj2"/>
            </a:avLst>
          </a:prstGeom>
          <a:solidFill>
            <a:srgbClr val="00468C"/>
          </a:solidFill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5" name="Google Shape;135;p1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560475" y="1227400"/>
            <a:ext cx="1428525" cy="8109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36" name="Google Shape;136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227025" y="2889000"/>
            <a:ext cx="1332050" cy="110815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37" name="Google Shape;137;p1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560475" y="2876225"/>
            <a:ext cx="1366875" cy="11337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38" name="Google Shape;138;p15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056075" y="2870525"/>
            <a:ext cx="1204725" cy="1145125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39" name="Google Shape;139;p15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252850" y="1212525"/>
            <a:ext cx="1282850" cy="8109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