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</p:sldIdLst>
  <p:sldSz cy="5143500" cx="9144000"/>
  <p:notesSz cx="6858000" cy="9144000"/>
  <p:embeddedFontLst>
    <p:embeddedFont>
      <p:font typeface="Montserrat"/>
      <p:regular r:id="rId9"/>
      <p:bold r:id="rId10"/>
      <p:italic r:id="rId11"/>
      <p:boldItalic r:id="rId12"/>
    </p:embeddedFont>
    <p:embeddedFont>
      <p:font typeface="Century Gothic"/>
      <p:regular r:id="rId13"/>
      <p:bold r:id="rId14"/>
      <p:italic r:id="rId15"/>
      <p:boldItalic r:id="rId1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  <p:ext uri="GoogleSlidesCustomDataVersion2">
      <go:slidesCustomData xmlns:go="http://customooxmlschemas.google.com/" r:id="rId17" roundtripDataSignature="AMtx7mjywuuMB62o1P78+Xs6SqA8su6fA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93D9AF8A-89A8-48FE-AF0E-F22C91B004CB}">
  <a:tblStyle styleId="{93D9AF8A-89A8-48FE-AF0E-F22C91B004CB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Montserrat-italic.fntdata"/><Relationship Id="rId10" Type="http://schemas.openxmlformats.org/officeDocument/2006/relationships/font" Target="fonts/Montserrat-bold.fntdata"/><Relationship Id="rId13" Type="http://schemas.openxmlformats.org/officeDocument/2006/relationships/font" Target="fonts/CenturyGothic-regular.fntdata"/><Relationship Id="rId12" Type="http://schemas.openxmlformats.org/officeDocument/2006/relationships/font" Target="fonts/Montserrat-boldItalic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font" Target="fonts/Montserrat-regular.fntdata"/><Relationship Id="rId15" Type="http://schemas.openxmlformats.org/officeDocument/2006/relationships/font" Target="fonts/CenturyGothic-italic.fntdata"/><Relationship Id="rId14" Type="http://schemas.openxmlformats.org/officeDocument/2006/relationships/font" Target="fonts/CenturyGothic-bold.fntdata"/><Relationship Id="rId17" Type="http://customschemas.google.com/relationships/presentationmetadata" Target="metadata"/><Relationship Id="rId16" Type="http://schemas.openxmlformats.org/officeDocument/2006/relationships/font" Target="fonts/CenturyGothic-boldItalic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9" name="Google Shape;49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380f2394d5f_0_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5" name="Google Shape;65;g380f2394d5f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5" name="Google Shape;15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6" name="Google Shape;16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9" name="Google Shape;19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0" name="Google Shape;20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1" name="Google Shape;21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4" name="Google Shape;24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27" name="Google Shape;27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8" name="Google Shape;28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1" name="Google Shape;31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" name="Google Shape;34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5" name="Google Shape;35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6" name="Google Shape;36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7" name="Google Shape;37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0" name="Google Shape;40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3" name="Google Shape;43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4" name="Google Shape;44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theme" Target="../theme/theme2.xml"/><Relationship Id="rId10" Type="http://schemas.openxmlformats.org/officeDocument/2006/relationships/slideLayout" Target="../slideLayouts/slideLayout10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"/>
          <p:cNvSpPr txBox="1"/>
          <p:nvPr/>
        </p:nvSpPr>
        <p:spPr>
          <a:xfrm>
            <a:off x="176250" y="97275"/>
            <a:ext cx="8793600" cy="4533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Year </a:t>
            </a:r>
            <a:r>
              <a:rPr b="1" lang="en-GB" sz="20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5</a:t>
            </a:r>
            <a:r>
              <a:rPr b="1" i="0" lang="en-GB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DT – Autumn 1 Bread Making  </a:t>
            </a:r>
            <a:endParaRPr b="1" i="0" sz="20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2" name="Google Shape;52;p1"/>
          <p:cNvSpPr/>
          <p:nvPr/>
        </p:nvSpPr>
        <p:spPr>
          <a:xfrm>
            <a:off x="5730050" y="4694375"/>
            <a:ext cx="1278900" cy="33870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kneading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" name="Google Shape;53;p1"/>
          <p:cNvSpPr/>
          <p:nvPr/>
        </p:nvSpPr>
        <p:spPr>
          <a:xfrm>
            <a:off x="7697850" y="4694375"/>
            <a:ext cx="1241100" cy="33870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proving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" name="Google Shape;54;p1"/>
          <p:cNvSpPr/>
          <p:nvPr/>
        </p:nvSpPr>
        <p:spPr>
          <a:xfrm>
            <a:off x="176251" y="643532"/>
            <a:ext cx="3210000" cy="461700"/>
          </a:xfrm>
          <a:prstGeom prst="rect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GB" sz="24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Paul Hollywood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" name="Google Shape;55;p1"/>
          <p:cNvSpPr/>
          <p:nvPr/>
        </p:nvSpPr>
        <p:spPr>
          <a:xfrm>
            <a:off x="7500" y="3219550"/>
            <a:ext cx="3547500" cy="14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152400" marR="152400" rtl="0" algn="just">
              <a:lnSpc>
                <a:spcPct val="115000"/>
              </a:lnSpc>
              <a:spcBef>
                <a:spcPts val="0"/>
              </a:spcBef>
              <a:spcAft>
                <a:spcPts val="27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2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The son of a baker, Paul originally trained as a sculptor until his father persuaded him to change careers. He has publishing the best-selling book '100 Great Breads' and has appeared as a judge on ‘The Great British Bake Off’, 'Junior Bake Off' on CBBC, and a celebrity version, 'The Great Sport Relief Bake Off'.</a:t>
            </a:r>
            <a:endParaRPr b="0" i="0" sz="120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6" name="Google Shape;56;p1"/>
          <p:cNvSpPr/>
          <p:nvPr/>
        </p:nvSpPr>
        <p:spPr>
          <a:xfrm>
            <a:off x="3762250" y="4678850"/>
            <a:ext cx="1278900" cy="33870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sieving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" name="Google Shape;57;p1"/>
          <p:cNvSpPr/>
          <p:nvPr/>
        </p:nvSpPr>
        <p:spPr>
          <a:xfrm>
            <a:off x="3762275" y="643525"/>
            <a:ext cx="5207700" cy="338700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Key Vocabulary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58" name="Google Shape;58;p1"/>
          <p:cNvGraphicFramePr/>
          <p:nvPr/>
        </p:nvGraphicFramePr>
        <p:xfrm>
          <a:off x="3762275" y="10751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{93D9AF8A-89A8-48FE-AF0E-F22C91B004CB}</a:tableStyleId>
              </a:tblPr>
              <a:tblGrid>
                <a:gridCol w="1233350"/>
                <a:gridCol w="3974325"/>
              </a:tblGrid>
              <a:tr h="100000"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allergy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your body’s immune system reacts unusually to specific food</a:t>
                      </a:r>
                      <a:endParaRPr sz="12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intolerance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 difficulty digesting certain foods</a:t>
                      </a:r>
                      <a:endParaRPr sz="12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leavened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 bread made with included a rising agents such as yeast</a:t>
                      </a:r>
                      <a:endParaRPr sz="12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unleavened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 bread made without yeast or other rising agent</a:t>
                      </a:r>
                      <a:endParaRPr sz="12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proving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u="none" cap="none" strike="noStrike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allowing bread to rest for a time to allow the yeast to ferment creating a lighter, softer dough</a:t>
                      </a:r>
                      <a:endParaRPr sz="12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id="59" name="Google Shape;59;p1"/>
          <p:cNvPicPr preferRelativeResize="0"/>
          <p:nvPr/>
        </p:nvPicPr>
        <p:blipFill rotWithShape="1">
          <a:blip r:embed="rId3">
            <a:alphaModFix/>
          </a:blip>
          <a:srcRect b="43183" l="0" r="0" t="7742"/>
          <a:stretch/>
        </p:blipFill>
        <p:spPr>
          <a:xfrm>
            <a:off x="582975" y="1281575"/>
            <a:ext cx="2396550" cy="1761625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60" name="Google Shape;60;p1"/>
          <p:cNvPicPr preferRelativeResize="0"/>
          <p:nvPr/>
        </p:nvPicPr>
        <p:blipFill rotWithShape="1">
          <a:blip r:embed="rId4">
            <a:alphaModFix/>
          </a:blip>
          <a:srcRect b="0" l="21036" r="0" t="0"/>
          <a:stretch/>
        </p:blipFill>
        <p:spPr>
          <a:xfrm>
            <a:off x="3785550" y="3630275"/>
            <a:ext cx="1241100" cy="931676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61" name="Google Shape;61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748975" y="3630275"/>
            <a:ext cx="1241100" cy="931676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62" name="Google Shape;62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697850" y="3630275"/>
            <a:ext cx="1241100" cy="931675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380f2394d5f_0_3"/>
          <p:cNvSpPr txBox="1"/>
          <p:nvPr/>
        </p:nvSpPr>
        <p:spPr>
          <a:xfrm>
            <a:off x="176250" y="97275"/>
            <a:ext cx="8793600" cy="4533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Year </a:t>
            </a:r>
            <a:r>
              <a:rPr b="1" lang="en-GB" sz="20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5</a:t>
            </a:r>
            <a:r>
              <a:rPr b="1" i="0" lang="en-GB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DT – Autumn 1 Bread Making  </a:t>
            </a:r>
            <a:endParaRPr b="1" i="0" sz="20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8" name="Google Shape;68;g380f2394d5f_0_3"/>
          <p:cNvSpPr/>
          <p:nvPr/>
        </p:nvSpPr>
        <p:spPr>
          <a:xfrm>
            <a:off x="5730050" y="4694375"/>
            <a:ext cx="1278900" cy="33870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kneading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9" name="Google Shape;69;g380f2394d5f_0_3"/>
          <p:cNvSpPr/>
          <p:nvPr/>
        </p:nvSpPr>
        <p:spPr>
          <a:xfrm>
            <a:off x="7697850" y="4694375"/>
            <a:ext cx="1241100" cy="33870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proving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" name="Google Shape;70;g380f2394d5f_0_3"/>
          <p:cNvSpPr/>
          <p:nvPr/>
        </p:nvSpPr>
        <p:spPr>
          <a:xfrm>
            <a:off x="176251" y="643532"/>
            <a:ext cx="3210000" cy="461700"/>
          </a:xfrm>
          <a:prstGeom prst="rect">
            <a:avLst/>
          </a:prstGeom>
          <a:noFill/>
          <a:ln cap="flat" cmpd="sng" w="222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GB" sz="24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Paul Hollywood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" name="Google Shape;71;g380f2394d5f_0_3"/>
          <p:cNvSpPr/>
          <p:nvPr/>
        </p:nvSpPr>
        <p:spPr>
          <a:xfrm>
            <a:off x="7500" y="3219550"/>
            <a:ext cx="3547500" cy="14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152400" marR="152400" rtl="0" algn="just">
              <a:lnSpc>
                <a:spcPct val="115000"/>
              </a:lnSpc>
              <a:spcBef>
                <a:spcPts val="0"/>
              </a:spcBef>
              <a:spcAft>
                <a:spcPts val="27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GB" sz="12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The son of a baker, Paul originally trained as a sculptor until his father persuaded him to change careers. He has publishing the best-selling book '100 Great Breads' and has appeared as a judge on ‘The Great British Bake Off’, 'Junior Bake Off' on CBBC, and a celebrity version, 'The Great Sport Relief Bake Off'.</a:t>
            </a:r>
            <a:endParaRPr b="0" i="0" sz="120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2" name="Google Shape;72;g380f2394d5f_0_3"/>
          <p:cNvSpPr/>
          <p:nvPr/>
        </p:nvSpPr>
        <p:spPr>
          <a:xfrm>
            <a:off x="3762250" y="4678850"/>
            <a:ext cx="1278900" cy="33870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sieving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g380f2394d5f_0_3"/>
          <p:cNvSpPr/>
          <p:nvPr/>
        </p:nvSpPr>
        <p:spPr>
          <a:xfrm>
            <a:off x="3762275" y="643525"/>
            <a:ext cx="5207700" cy="338700"/>
          </a:xfrm>
          <a:prstGeom prst="rect">
            <a:avLst/>
          </a:prstGeom>
          <a:noFill/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Key Vocabulary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74" name="Google Shape;74;g380f2394d5f_0_3"/>
          <p:cNvGraphicFramePr/>
          <p:nvPr/>
        </p:nvGraphicFramePr>
        <p:xfrm>
          <a:off x="3762275" y="10751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{93D9AF8A-89A8-48FE-AF0E-F22C91B004CB}</a:tableStyleId>
              </a:tblPr>
              <a:tblGrid>
                <a:gridCol w="1233350"/>
                <a:gridCol w="3974325"/>
              </a:tblGrid>
              <a:tr h="100000"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allergy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your body’s immune system reacts unusually to specific food</a:t>
                      </a:r>
                      <a:endParaRPr sz="12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intolerance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 difficulty digesting certain foods</a:t>
                      </a:r>
                      <a:endParaRPr sz="12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leavened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 bread made with included a rising agents such as yeast</a:t>
                      </a:r>
                      <a:endParaRPr sz="12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unleavened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 bread made without yeast or other rising agent</a:t>
                      </a:r>
                      <a:endParaRPr sz="12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proving</a:t>
                      </a:r>
                      <a:endParaRPr sz="14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u="none" cap="none" strike="noStrike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allowing bread to rest for a time to allow the yeast to ferment creating a lighter, softer dough</a:t>
                      </a:r>
                      <a:endParaRPr sz="1200" u="none" cap="none" strike="noStrik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id="75" name="Google Shape;75;g380f2394d5f_0_3"/>
          <p:cNvPicPr preferRelativeResize="0"/>
          <p:nvPr/>
        </p:nvPicPr>
        <p:blipFill rotWithShape="1">
          <a:blip r:embed="rId3">
            <a:alphaModFix/>
          </a:blip>
          <a:srcRect b="43181" l="0" r="0" t="7744"/>
          <a:stretch/>
        </p:blipFill>
        <p:spPr>
          <a:xfrm>
            <a:off x="582975" y="1281575"/>
            <a:ext cx="2396550" cy="1761625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76" name="Google Shape;76;g380f2394d5f_0_3"/>
          <p:cNvPicPr preferRelativeResize="0"/>
          <p:nvPr/>
        </p:nvPicPr>
        <p:blipFill rotWithShape="1">
          <a:blip r:embed="rId4">
            <a:alphaModFix/>
          </a:blip>
          <a:srcRect b="0" l="21036" r="0" t="0"/>
          <a:stretch/>
        </p:blipFill>
        <p:spPr>
          <a:xfrm>
            <a:off x="3785550" y="3630275"/>
            <a:ext cx="1241100" cy="931676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77" name="Google Shape;77;g380f2394d5f_0_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748975" y="3630275"/>
            <a:ext cx="1241100" cy="931676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78" name="Google Shape;78;g380f2394d5f_0_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697850" y="3630275"/>
            <a:ext cx="1241100" cy="931675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/>
</file>